
<file path=[Content_Types].xml><?xml version="1.0" encoding="utf-8"?>
<Types xmlns="http://schemas.openxmlformats.org/package/2006/content-types">
  <Default Extension="png" ContentType="image/png"/>
  <Default Extension="jfif" ContentType="image/jpe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60" r:id="rId1"/>
  </p:sldMasterIdLst>
  <p:notesMasterIdLst>
    <p:notesMasterId r:id="rId13"/>
  </p:notesMasterIdLst>
  <p:sldIdLst>
    <p:sldId id="276" r:id="rId2"/>
    <p:sldId id="306" r:id="rId3"/>
    <p:sldId id="307" r:id="rId4"/>
    <p:sldId id="318" r:id="rId5"/>
    <p:sldId id="320" r:id="rId6"/>
    <p:sldId id="319" r:id="rId7"/>
    <p:sldId id="310" r:id="rId8"/>
    <p:sldId id="311" r:id="rId9"/>
    <p:sldId id="321" r:id="rId10"/>
    <p:sldId id="322" r:id="rId11"/>
    <p:sldId id="275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 userDrawn="1">
          <p15:clr>
            <a:srgbClr val="A4A3A4"/>
          </p15:clr>
        </p15:guide>
        <p15:guide id="2" orient="horz" pos="3022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4E9F1"/>
    <a:srgbClr val="FFFFFF"/>
    <a:srgbClr val="339966"/>
    <a:srgbClr val="EDF1F6"/>
    <a:srgbClr val="F8FAFF"/>
    <a:srgbClr val="EEF1F7"/>
    <a:srgbClr val="9DA6B7"/>
    <a:srgbClr val="B6C2D4"/>
    <a:srgbClr val="A8B3C1"/>
    <a:srgbClr val="9CA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054"/>
    <p:restoredTop sz="94695"/>
  </p:normalViewPr>
  <p:slideViewPr>
    <p:cSldViewPr snapToGrid="0">
      <p:cViewPr varScale="1">
        <p:scale>
          <a:sx n="90" d="100"/>
          <a:sy n="90" d="100"/>
        </p:scale>
        <p:origin x="114" y="690"/>
      </p:cViewPr>
      <p:guideLst>
        <p:guide pos="3840"/>
        <p:guide orient="horz" pos="302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127" d="100"/>
          <a:sy n="127" d="100"/>
        </p:scale>
        <p:origin x="2880" y="1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2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3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solidFill>
            <a:schemeClr val="tx2">
              <a:lumMod val="40000"/>
              <a:lumOff val="60000"/>
            </a:schemeClr>
          </a:solidFill>
        </a:ln>
        <a:effectLst/>
        <a:sp3d>
          <a:contourClr>
            <a:schemeClr val="tx2">
              <a:lumMod val="40000"/>
              <a:lumOff val="60000"/>
            </a:schemeClr>
          </a:contourClr>
        </a:sp3d>
      </c:spPr>
    </c:sideWall>
    <c:backWall>
      <c:thickness val="0"/>
      <c:spPr>
        <a:noFill/>
        <a:ln>
          <a:solidFill>
            <a:schemeClr val="tx2">
              <a:lumMod val="40000"/>
              <a:lumOff val="60000"/>
            </a:schemeClr>
          </a:solidFill>
        </a:ln>
        <a:effectLst/>
        <a:sp3d>
          <a:contourClr>
            <a:schemeClr val="tx2">
              <a:lumMod val="40000"/>
              <a:lumOff val="60000"/>
            </a:schemeClr>
          </a:contourClr>
        </a:sp3d>
      </c:spPr>
    </c:backWall>
    <c:plotArea>
      <c:layout>
        <c:manualLayout>
          <c:layoutTarget val="inner"/>
          <c:xMode val="edge"/>
          <c:yMode val="edge"/>
          <c:x val="2.6609267060967664E-2"/>
          <c:y val="4.9493145499508902E-2"/>
          <c:w val="0.97021120025022334"/>
          <c:h val="0.77581672861647644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2</c:v>
                </c:pt>
              </c:strCache>
            </c:strRef>
          </c:tx>
          <c:spPr>
            <a:solidFill>
              <a:schemeClr val="accent1"/>
            </a:solidFill>
            <a:ln>
              <a:solidFill>
                <a:schemeClr val="tx1">
                  <a:lumMod val="40000"/>
                  <a:lumOff val="60000"/>
                </a:schemeClr>
              </a:solidFill>
            </a:ln>
            <a:effectLst/>
            <a:sp3d>
              <a:contourClr>
                <a:schemeClr val="tx1">
                  <a:lumMod val="40000"/>
                  <a:lumOff val="60000"/>
                </a:schemeClr>
              </a:contourClr>
            </a:sp3d>
          </c:spPr>
          <c:invertIfNegative val="0"/>
          <c:cat>
            <c:strRef>
              <c:f>Лист1!$A$2:$A$9</c:f>
              <c:strCache>
                <c:ptCount val="8"/>
                <c:pt idx="0">
                  <c:v>2012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  <c:pt idx="7">
                  <c:v>1 полугодие 2026</c:v>
                </c:pt>
              </c:strCache>
            </c:strRef>
          </c:cat>
          <c:val>
            <c:numRef>
              <c:f>Лист1!$B$2:$B$9</c:f>
              <c:numCache>
                <c:formatCode>General</c:formatCode>
                <c:ptCount val="8"/>
                <c:pt idx="0">
                  <c:v>4</c:v>
                </c:pt>
                <c:pt idx="1">
                  <c:v>15</c:v>
                </c:pt>
                <c:pt idx="2">
                  <c:v>18</c:v>
                </c:pt>
                <c:pt idx="3">
                  <c:v>20</c:v>
                </c:pt>
                <c:pt idx="4">
                  <c:v>25</c:v>
                </c:pt>
                <c:pt idx="5">
                  <c:v>29</c:v>
                </c:pt>
                <c:pt idx="6">
                  <c:v>30</c:v>
                </c:pt>
                <c:pt idx="7">
                  <c:v>32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-401421488"/>
        <c:axId val="-401423664"/>
        <c:axId val="0"/>
      </c:bar3DChart>
      <c:catAx>
        <c:axId val="-4014214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-401423664"/>
        <c:crosses val="autoZero"/>
        <c:auto val="1"/>
        <c:lblAlgn val="ctr"/>
        <c:lblOffset val="100"/>
        <c:noMultiLvlLbl val="0"/>
      </c:catAx>
      <c:valAx>
        <c:axId val="-40142366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2">
                  <a:lumMod val="40000"/>
                  <a:lumOff val="60000"/>
                </a:schemeClr>
              </a:solidFill>
              <a:round/>
            </a:ln>
            <a:effectLst>
              <a:outerShdw blurRad="50800" dist="50800" dir="5400000" sx="54000" sy="54000" algn="ctr" rotWithShape="0">
                <a:srgbClr val="FF0000">
                  <a:alpha val="43000"/>
                </a:srgbClr>
              </a:outerShdw>
            </a:effectLst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-40142148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8.3545379956642157E-2"/>
          <c:y val="3.3970425905329546E-2"/>
          <c:w val="0.91645462004335787"/>
          <c:h val="0.72148347497354193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2</c:v>
                </c:pt>
              </c:strCache>
            </c:strRef>
          </c:tx>
          <c:spPr>
            <a:solidFill>
              <a:schemeClr val="accent1"/>
            </a:solidFill>
            <a:ln>
              <a:solidFill>
                <a:schemeClr val="tx1">
                  <a:lumMod val="40000"/>
                  <a:lumOff val="60000"/>
                </a:schemeClr>
              </a:solidFill>
            </a:ln>
            <a:effectLst/>
            <a:sp3d>
              <a:contourClr>
                <a:schemeClr val="tx1">
                  <a:lumMod val="40000"/>
                  <a:lumOff val="60000"/>
                </a:schemeClr>
              </a:contourClr>
            </a:sp3d>
          </c:spPr>
          <c:invertIfNegative val="0"/>
          <c:cat>
            <c:strRef>
              <c:f>Лист1!$A$2:$A$9</c:f>
              <c:strCache>
                <c:ptCount val="8"/>
                <c:pt idx="0">
                  <c:v>2012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  <c:pt idx="7">
                  <c:v>1 полугодие 2026</c:v>
                </c:pt>
              </c:strCache>
            </c:strRef>
          </c:cat>
          <c:val>
            <c:numRef>
              <c:f>Лист1!$B$2:$B$9</c:f>
              <c:numCache>
                <c:formatCode>General</c:formatCode>
                <c:ptCount val="8"/>
                <c:pt idx="0">
                  <c:v>614</c:v>
                </c:pt>
                <c:pt idx="1">
                  <c:v>22787</c:v>
                </c:pt>
                <c:pt idx="2">
                  <c:v>32255</c:v>
                </c:pt>
                <c:pt idx="3">
                  <c:v>34591</c:v>
                </c:pt>
                <c:pt idx="4">
                  <c:v>36831</c:v>
                </c:pt>
                <c:pt idx="5">
                  <c:v>51706</c:v>
                </c:pt>
                <c:pt idx="6">
                  <c:v>59367</c:v>
                </c:pt>
                <c:pt idx="7">
                  <c:v>32577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-401420944"/>
        <c:axId val="-401423120"/>
        <c:axId val="0"/>
      </c:bar3DChart>
      <c:catAx>
        <c:axId val="-4014209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-401423120"/>
        <c:crosses val="autoZero"/>
        <c:auto val="1"/>
        <c:lblAlgn val="ctr"/>
        <c:lblOffset val="100"/>
        <c:noMultiLvlLbl val="0"/>
      </c:catAx>
      <c:valAx>
        <c:axId val="-40142312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2">
                  <a:lumMod val="40000"/>
                  <a:lumOff val="60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-40142094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25"/>
      <c:rotY val="210"/>
      <c:depthPercent val="100"/>
      <c:rAngAx val="0"/>
      <c:perspective val="1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"/>
          <c:y val="4.7011729056228432E-3"/>
          <c:w val="1"/>
          <c:h val="0.64062975727696214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spPr>
            <a:ln>
              <a:noFill/>
            </a:ln>
            <a:scene3d>
              <a:camera prst="orthographicFront"/>
              <a:lightRig rig="threePt" dir="t"/>
            </a:scene3d>
            <a:sp3d>
              <a:bevelB w="165100" prst="coolSlant"/>
              <a:contourClr>
                <a:srgbClr val="000000"/>
              </a:contourClr>
            </a:sp3d>
          </c:spPr>
          <c:explosion val="6"/>
          <c:dPt>
            <c:idx val="0"/>
            <c:bubble3D val="0"/>
            <c:spPr>
              <a:solidFill>
                <a:schemeClr val="accent1"/>
              </a:solidFill>
              <a:ln w="25400">
                <a:noFill/>
              </a:ln>
              <a:effectLst/>
              <a:scene3d>
                <a:camera prst="orthographicFront"/>
                <a:lightRig rig="threePt" dir="t"/>
              </a:scene3d>
              <a:sp3d>
                <a:bevelB w="165100" prst="coolSlant"/>
                <a:contourClr>
                  <a:srgbClr val="000000"/>
                </a:contourClr>
              </a:sp3d>
            </c:spPr>
          </c:dPt>
          <c:dPt>
            <c:idx val="1"/>
            <c:bubble3D val="0"/>
            <c:spPr>
              <a:solidFill>
                <a:schemeClr val="accent4">
                  <a:lumMod val="20000"/>
                  <a:lumOff val="80000"/>
                </a:schemeClr>
              </a:solidFill>
              <a:ln w="25400">
                <a:noFill/>
              </a:ln>
              <a:effectLst/>
              <a:scene3d>
                <a:camera prst="orthographicFront"/>
                <a:lightRig rig="threePt" dir="t"/>
              </a:scene3d>
              <a:sp3d>
                <a:bevelB w="165100" prst="coolSlant"/>
                <a:contourClr>
                  <a:srgbClr val="000000"/>
                </a:contourClr>
              </a:sp3d>
            </c:spPr>
          </c:dPt>
          <c:dPt>
            <c:idx val="2"/>
            <c:bubble3D val="0"/>
            <c:spPr>
              <a:solidFill>
                <a:schemeClr val="accent3"/>
              </a:solidFill>
              <a:ln w="25400">
                <a:noFill/>
              </a:ln>
              <a:effectLst/>
              <a:scene3d>
                <a:camera prst="orthographicFront"/>
                <a:lightRig rig="threePt" dir="t"/>
              </a:scene3d>
              <a:sp3d>
                <a:bevelB w="165100" prst="coolSlant"/>
                <a:contourClr>
                  <a:srgbClr val="000000"/>
                </a:contourClr>
              </a:sp3d>
            </c:spPr>
          </c:dPt>
          <c:dPt>
            <c:idx val="3"/>
            <c:bubble3D val="0"/>
            <c:spPr>
              <a:solidFill>
                <a:srgbClr val="FFFF00"/>
              </a:solidFill>
              <a:ln w="25400">
                <a:noFill/>
              </a:ln>
              <a:effectLst/>
              <a:scene3d>
                <a:camera prst="orthographicFront"/>
                <a:lightRig rig="threePt" dir="t"/>
              </a:scene3d>
              <a:sp3d>
                <a:bevelB w="165100" prst="coolSlant"/>
                <a:contourClr>
                  <a:srgbClr val="000000"/>
                </a:contourClr>
              </a:sp3d>
            </c:spPr>
          </c:dPt>
          <c:dPt>
            <c:idx val="4"/>
            <c:bubble3D val="0"/>
            <c:spPr>
              <a:solidFill>
                <a:srgbClr val="00B050"/>
              </a:solidFill>
              <a:ln w="25400">
                <a:noFill/>
              </a:ln>
              <a:effectLst/>
              <a:scene3d>
                <a:camera prst="orthographicFront"/>
                <a:lightRig rig="threePt" dir="t"/>
              </a:scene3d>
              <a:sp3d>
                <a:bevelB w="165100" prst="coolSlant"/>
                <a:contourClr>
                  <a:srgbClr val="000000"/>
                </a:contourClr>
              </a:sp3d>
            </c:spPr>
          </c:dPt>
          <c:dPt>
            <c:idx val="5"/>
            <c:bubble3D val="0"/>
            <c:spPr>
              <a:solidFill>
                <a:srgbClr val="FFC000"/>
              </a:solidFill>
              <a:ln w="25400">
                <a:noFill/>
              </a:ln>
              <a:effectLst/>
              <a:scene3d>
                <a:camera prst="orthographicFront"/>
                <a:lightRig rig="threePt" dir="t"/>
              </a:scene3d>
              <a:sp3d>
                <a:bevelB w="165100" prst="coolSlant"/>
                <a:contourClr>
                  <a:srgbClr val="000000"/>
                </a:contourClr>
              </a:sp3d>
            </c:spPr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25400">
                <a:noFill/>
              </a:ln>
              <a:effectLst/>
              <a:scene3d>
                <a:camera prst="orthographicFront"/>
                <a:lightRig rig="threePt" dir="t"/>
              </a:scene3d>
              <a:sp3d>
                <a:bevelB w="165100" prst="coolSlant"/>
                <a:contourClr>
                  <a:srgbClr val="000000"/>
                </a:contourClr>
              </a:sp3d>
            </c:spPr>
          </c:dPt>
          <c:cat>
            <c:strRef>
              <c:f>Лист1!$A$2:$A$8</c:f>
              <c:strCache>
                <c:ptCount val="7"/>
                <c:pt idx="0">
                  <c:v>выдача справок</c:v>
                </c:pt>
                <c:pt idx="1">
                  <c:v>предоставление льгот по имущественным налогам</c:v>
                </c:pt>
                <c:pt idx="2">
                  <c:v>выбор объекта налогообложения</c:v>
                </c:pt>
                <c:pt idx="3">
                  <c:v>выдача налоговых уведомлений</c:v>
                </c:pt>
                <c:pt idx="4">
                  <c:v>прием налоговых деклараций 3-НДФЛ </c:v>
                </c:pt>
                <c:pt idx="5">
                  <c:v>постановка на налоговый учет</c:v>
                </c:pt>
                <c:pt idx="6">
                  <c:v>уточнение адреса для направления корреспонденции </c:v>
                </c:pt>
              </c:strCache>
            </c:strRef>
          </c:cat>
          <c:val>
            <c:numRef>
              <c:f>Лист1!$B$2:$B$8</c:f>
              <c:numCache>
                <c:formatCode>General</c:formatCode>
                <c:ptCount val="7"/>
                <c:pt idx="0">
                  <c:v>2163</c:v>
                </c:pt>
                <c:pt idx="1">
                  <c:v>5447</c:v>
                </c:pt>
                <c:pt idx="2">
                  <c:v>42</c:v>
                </c:pt>
                <c:pt idx="3">
                  <c:v>8484</c:v>
                </c:pt>
                <c:pt idx="4">
                  <c:v>28984</c:v>
                </c:pt>
                <c:pt idx="5">
                  <c:v>14245</c:v>
                </c:pt>
                <c:pt idx="6">
                  <c:v>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58704864377376831"/>
          <c:y val="0.60468301923045853"/>
          <c:w val="0.40272887089098514"/>
          <c:h val="0.3499678969117921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>
      <a:softEdge rad="0"/>
    </a:effectLst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83D9714-5A63-F14E-A30A-CBBBB38DF606}" type="datetimeFigureOut">
              <a:rPr lang="ru-RU" smtClean="0"/>
              <a:t>23.07.2026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D350D2-9FEF-2045-83AC-B6B6057AC9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13539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9.emf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9.emf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3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emf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6B8470-55A6-CF4B-ABEF-5E5F70F4E2F5}" type="slidenum">
              <a:rPr lang="ru-RU" smtClean="0"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1274922"/>
      </p:ext>
    </p:extLst>
  </p:cSld>
  <p:clrMapOvr>
    <a:masterClrMapping/>
  </p:clrMapOvr>
  <p:hf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6B8470-55A6-CF4B-ABEF-5E5F70F4E2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0062377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6B8470-55A6-CF4B-ABEF-5E5F70F4E2F5}" type="slidenum">
              <a:rPr lang="ru-RU" smtClean="0"/>
              <a:t>‹#›</a:t>
            </a:fld>
            <a:endParaRPr lang="ru-RU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05480557"/>
      </p:ext>
    </p:extLst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Разделите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F757D8DA-9628-5616-A0AA-C4228B79EF4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Текст 2">
            <a:extLst>
              <a:ext uri="{FF2B5EF4-FFF2-40B4-BE49-F238E27FC236}">
                <a16:creationId xmlns="" xmlns:a16="http://schemas.microsoft.com/office/drawing/2014/main" id="{FC5ECDEB-1878-D6C0-AA03-8470B47E51B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479591" y="2942972"/>
            <a:ext cx="7199869" cy="1100470"/>
          </a:xfr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3600" b="1" i="0" baseline="0">
                <a:solidFill>
                  <a:srgbClr val="EEF2F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ru-RU" dirty="0"/>
              <a:t>РАЗДЕЛИТЕЛЬНЫЙ</a:t>
            </a:r>
            <a:br>
              <a:rPr lang="ru-RU" dirty="0"/>
            </a:br>
            <a:r>
              <a:rPr lang="ru-RU" dirty="0"/>
              <a:t>СЛАЙД</a:t>
            </a:r>
          </a:p>
        </p:txBody>
      </p:sp>
      <p:sp>
        <p:nvSpPr>
          <p:cNvPr id="5" name="Номер слайда 23">
            <a:extLst>
              <a:ext uri="{FF2B5EF4-FFF2-40B4-BE49-F238E27FC236}">
                <a16:creationId xmlns="" xmlns:a16="http://schemas.microsoft.com/office/drawing/2014/main" id="{BF4A0465-45BB-46FB-7603-CF2CDCBED7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276114" y="6275728"/>
            <a:ext cx="1268186" cy="365125"/>
          </a:xfrm>
        </p:spPr>
        <p:txBody>
          <a:bodyPr/>
          <a:lstStyle>
            <a:lvl1pPr>
              <a:defRPr baseline="0">
                <a:solidFill>
                  <a:srgbClr val="EEF1F7"/>
                </a:solidFill>
                <a:latin typeface="+mj-lt"/>
              </a:defRPr>
            </a:lvl1pPr>
          </a:lstStyle>
          <a:p>
            <a:fld id="{4C6B8470-55A6-CF4B-ABEF-5E5F70F4E2F5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62824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61">
          <p15:clr>
            <a:srgbClr val="FBAE40"/>
          </p15:clr>
        </p15:guide>
        <p15:guide id="2" pos="7219">
          <p15:clr>
            <a:srgbClr val="FBAE40"/>
          </p15:clr>
        </p15:guide>
        <p15:guide id="3" orient="horz" pos="618">
          <p15:clr>
            <a:srgbClr val="FBAE40"/>
          </p15:clr>
        </p15:guide>
        <p15:guide id="4" orient="horz" pos="3906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основной слайд со спил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="" xmlns:a16="http://schemas.microsoft.com/office/drawing/2014/main" id="{DC1554A1-FC54-FA5E-C094-9C0BADB482BF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rgbClr val="EEF1F7"/>
              </a:gs>
              <a:gs pos="100000">
                <a:srgbClr val="B6C2D4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28" name="Рисунок 27">
            <a:extLst>
              <a:ext uri="{FF2B5EF4-FFF2-40B4-BE49-F238E27FC236}">
                <a16:creationId xmlns="" xmlns:a16="http://schemas.microsoft.com/office/drawing/2014/main" id="{1CC1ED6B-86D3-7317-A434-C79B44EAC3A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50000"/>
          </a:blip>
          <a:stretch>
            <a:fillRect/>
          </a:stretch>
        </p:blipFill>
        <p:spPr>
          <a:xfrm>
            <a:off x="3523488" y="1306053"/>
            <a:ext cx="11102915" cy="106696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878CEB51-8BE2-0355-0041-65827C389BD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1371" y="565036"/>
            <a:ext cx="9949543" cy="1055189"/>
          </a:xfrm>
        </p:spPr>
        <p:txBody>
          <a:bodyPr anchor="t">
            <a:normAutofit/>
          </a:bodyPr>
          <a:lstStyle>
            <a:lvl1pPr algn="l">
              <a:defRPr sz="3500" b="1" i="0" baseline="0">
                <a:solidFill>
                  <a:srgbClr val="253775"/>
                </a:solidFill>
                <a:latin typeface="+mj-lt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59CA8946-14B3-D407-5F3C-CD388E12534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31371" y="1962149"/>
            <a:ext cx="10694997" cy="4238625"/>
          </a:xfrm>
        </p:spPr>
        <p:txBody>
          <a:bodyPr>
            <a:normAutofit/>
          </a:bodyPr>
          <a:lstStyle>
            <a:lvl1pPr marL="0" indent="0" algn="l">
              <a:buNone/>
              <a:defRPr sz="1500" baseline="0">
                <a:solidFill>
                  <a:srgbClr val="223570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Место для текста</a:t>
            </a:r>
          </a:p>
        </p:txBody>
      </p:sp>
      <p:sp>
        <p:nvSpPr>
          <p:cNvPr id="4" name="Номер слайда 23">
            <a:extLst>
              <a:ext uri="{FF2B5EF4-FFF2-40B4-BE49-F238E27FC236}">
                <a16:creationId xmlns="" xmlns:a16="http://schemas.microsoft.com/office/drawing/2014/main" id="{7EC71D91-9694-F036-D6D0-9B5050DDC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276114" y="6275728"/>
            <a:ext cx="1268186" cy="365125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+mj-lt"/>
              </a:defRPr>
            </a:lvl1pPr>
          </a:lstStyle>
          <a:p>
            <a:fld id="{4C6B8470-55A6-CF4B-ABEF-5E5F70F4E2F5}" type="slidenum">
              <a:rPr lang="ru-RU" smtClean="0"/>
              <a:pPr/>
              <a:t>‹#›</a:t>
            </a:fld>
            <a:endParaRPr lang="ru-RU" dirty="0"/>
          </a:p>
        </p:txBody>
      </p:sp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99E15AFE-B740-BD37-0F11-C67B32B5BD4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812192" y="389027"/>
            <a:ext cx="732108" cy="836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226158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61">
          <p15:clr>
            <a:srgbClr val="FBAE40"/>
          </p15:clr>
        </p15:guide>
        <p15:guide id="2" pos="7219">
          <p15:clr>
            <a:srgbClr val="FBAE40"/>
          </p15:clr>
        </p15:guide>
        <p15:guide id="3" orient="horz" pos="618">
          <p15:clr>
            <a:srgbClr val="FBAE40"/>
          </p15:clr>
        </p15:guide>
        <p15:guide id="4" orient="horz" pos="3906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Завершающ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F757D8DA-9628-5616-A0AA-C4228B79EF4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28CFD61F-E17E-D5AA-6CF6-FDCE9F9D6DD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479591" y="4184374"/>
            <a:ext cx="7199869" cy="614442"/>
          </a:xfr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3600" b="1" i="0" baseline="0">
                <a:solidFill>
                  <a:srgbClr val="EEF2F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ru-RU" dirty="0"/>
              <a:t>СПАСИБО ЗА ВНИМАНИЕ!</a:t>
            </a:r>
          </a:p>
        </p:txBody>
      </p:sp>
      <p:sp>
        <p:nvSpPr>
          <p:cNvPr id="4" name="Номер слайда 23">
            <a:extLst>
              <a:ext uri="{FF2B5EF4-FFF2-40B4-BE49-F238E27FC236}">
                <a16:creationId xmlns="" xmlns:a16="http://schemas.microsoft.com/office/drawing/2014/main" id="{26F83012-90A6-7775-C95D-31F3453533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276114" y="6275728"/>
            <a:ext cx="1268186" cy="365125"/>
          </a:xfrm>
        </p:spPr>
        <p:txBody>
          <a:bodyPr/>
          <a:lstStyle>
            <a:lvl1pPr>
              <a:defRPr baseline="0">
                <a:solidFill>
                  <a:srgbClr val="EEF1F7"/>
                </a:solidFill>
                <a:latin typeface="+mj-lt"/>
              </a:defRPr>
            </a:lvl1pPr>
          </a:lstStyle>
          <a:p>
            <a:fld id="{4C6B8470-55A6-CF4B-ABEF-5E5F70F4E2F5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5206290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61">
          <p15:clr>
            <a:srgbClr val="FBAE40"/>
          </p15:clr>
        </p15:guide>
        <p15:guide id="2" pos="7219">
          <p15:clr>
            <a:srgbClr val="FBAE40"/>
          </p15:clr>
        </p15:guide>
        <p15:guide id="3" orient="horz" pos="618">
          <p15:clr>
            <a:srgbClr val="FBAE40"/>
          </p15:clr>
        </p15:guide>
        <p15:guide id="4" orient="horz" pos="3906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F757D8DA-9628-5616-A0AA-C4228B79EF4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5" name="Номер слайда 23">
            <a:extLst>
              <a:ext uri="{FF2B5EF4-FFF2-40B4-BE49-F238E27FC236}">
                <a16:creationId xmlns="" xmlns:a16="http://schemas.microsoft.com/office/drawing/2014/main" id="{64F8A91C-E27D-D054-B5F6-659688351D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276114" y="6275728"/>
            <a:ext cx="1268186" cy="365125"/>
          </a:xfrm>
        </p:spPr>
        <p:txBody>
          <a:bodyPr/>
          <a:lstStyle>
            <a:lvl1pPr>
              <a:defRPr baseline="0">
                <a:solidFill>
                  <a:srgbClr val="EEF1F7"/>
                </a:solidFill>
                <a:latin typeface="+mj-lt"/>
              </a:defRPr>
            </a:lvl1pPr>
          </a:lstStyle>
          <a:p>
            <a:fld id="{4C6B8470-55A6-CF4B-ABEF-5E5F70F4E2F5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4" name="Текст 2">
            <a:extLst>
              <a:ext uri="{FF2B5EF4-FFF2-40B4-BE49-F238E27FC236}">
                <a16:creationId xmlns="" xmlns:a16="http://schemas.microsoft.com/office/drawing/2014/main" id="{38FF63E0-4512-7908-96DA-D1DC974613A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479591" y="3618474"/>
            <a:ext cx="7199869" cy="1100470"/>
          </a:xfr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3600" b="1" i="0" baseline="0">
                <a:solidFill>
                  <a:srgbClr val="EEF2F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ru-RU" dirty="0"/>
              <a:t>ФЕДЕРАЛЬНАЯ</a:t>
            </a:r>
            <a:br>
              <a:rPr lang="ru-RU" dirty="0"/>
            </a:br>
            <a:r>
              <a:rPr lang="ru-RU" dirty="0"/>
              <a:t>НАЛОГОВАЯ СЛУЖБА</a:t>
            </a:r>
          </a:p>
        </p:txBody>
      </p:sp>
      <p:sp>
        <p:nvSpPr>
          <p:cNvPr id="7" name="Текст 6">
            <a:extLst>
              <a:ext uri="{FF2B5EF4-FFF2-40B4-BE49-F238E27FC236}">
                <a16:creationId xmlns="" xmlns:a16="http://schemas.microsoft.com/office/drawing/2014/main" id="{0575590C-26AA-64F6-DB99-604D1B7FF69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479590" y="4926574"/>
            <a:ext cx="7199870" cy="452738"/>
          </a:xfrm>
        </p:spPr>
        <p:txBody>
          <a:bodyPr/>
          <a:lstStyle>
            <a:lvl1pPr marL="0" indent="0" algn="ctr">
              <a:buNone/>
              <a:defRPr baseline="0">
                <a:solidFill>
                  <a:srgbClr val="EFF3F9"/>
                </a:solidFill>
              </a:defRPr>
            </a:lvl1pPr>
          </a:lstStyle>
          <a:p>
            <a:pPr lvl="0"/>
            <a:r>
              <a:rPr lang="ru-RU" dirty="0"/>
              <a:t>РАСТЁМ ВМЕСТЕ!</a:t>
            </a:r>
          </a:p>
        </p:txBody>
      </p:sp>
    </p:spTree>
    <p:extLst>
      <p:ext uri="{BB962C8B-B14F-4D97-AF65-F5344CB8AC3E}">
        <p14:creationId xmlns:p14="http://schemas.microsoft.com/office/powerpoint/2010/main" val="407172354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pos="461">
          <p15:clr>
            <a:srgbClr val="FBAE40"/>
          </p15:clr>
        </p15:guide>
        <p15:guide id="2" pos="7219">
          <p15:clr>
            <a:srgbClr val="FBAE40"/>
          </p15:clr>
        </p15:guide>
        <p15:guide id="3" orient="horz" pos="618">
          <p15:clr>
            <a:srgbClr val="FBAE40"/>
          </p15:clr>
        </p15:guide>
        <p15:guide id="4" orient="horz" pos="3906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 светлы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F757D8DA-9628-5616-A0AA-C4228B79EF4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78B32BC4-DDFA-230F-062A-8B0DCCC59BD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479591" y="3618474"/>
            <a:ext cx="7199869" cy="1100470"/>
          </a:xfr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3600" b="1" i="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ru-RU" dirty="0"/>
              <a:t>ФЕДЕРАЛЬНАЯ</a:t>
            </a:r>
            <a:br>
              <a:rPr lang="ru-RU" dirty="0"/>
            </a:br>
            <a:r>
              <a:rPr lang="ru-RU" dirty="0"/>
              <a:t>НАЛОГОВАЯ СЛУЖБА</a:t>
            </a:r>
          </a:p>
        </p:txBody>
      </p:sp>
      <p:sp>
        <p:nvSpPr>
          <p:cNvPr id="4" name="Текст 6">
            <a:extLst>
              <a:ext uri="{FF2B5EF4-FFF2-40B4-BE49-F238E27FC236}">
                <a16:creationId xmlns="" xmlns:a16="http://schemas.microsoft.com/office/drawing/2014/main" id="{9DB3689F-6937-0AB7-5F27-5573922E0E1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479590" y="4926574"/>
            <a:ext cx="7199870" cy="452738"/>
          </a:xfrm>
        </p:spPr>
        <p:txBody>
          <a:bodyPr/>
          <a:lstStyle>
            <a:lvl1pPr marL="0" indent="0" algn="ctr">
              <a:buNone/>
              <a:defRPr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ru-RU" dirty="0"/>
              <a:t>РАСТЁМ ВМЕСТЕ!</a:t>
            </a:r>
          </a:p>
        </p:txBody>
      </p:sp>
      <p:sp>
        <p:nvSpPr>
          <p:cNvPr id="7" name="Номер слайда 23">
            <a:extLst>
              <a:ext uri="{FF2B5EF4-FFF2-40B4-BE49-F238E27FC236}">
                <a16:creationId xmlns="" xmlns:a16="http://schemas.microsoft.com/office/drawing/2014/main" id="{D6666C2A-A436-339A-E0C3-1953FAB31F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276114" y="6275728"/>
            <a:ext cx="1268186" cy="365125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+mj-lt"/>
              </a:defRPr>
            </a:lvl1pPr>
          </a:lstStyle>
          <a:p>
            <a:fld id="{4C6B8470-55A6-CF4B-ABEF-5E5F70F4E2F5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7261954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pos="461">
          <p15:clr>
            <a:srgbClr val="FBAE40"/>
          </p15:clr>
        </p15:guide>
        <p15:guide id="2" pos="7219">
          <p15:clr>
            <a:srgbClr val="FBAE40"/>
          </p15:clr>
        </p15:guide>
        <p15:guide id="3" orient="horz" pos="618">
          <p15:clr>
            <a:srgbClr val="FBAE40"/>
          </p15:clr>
        </p15:guide>
        <p15:guide id="4" orient="horz" pos="3906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 светлый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F757D8DA-9628-5616-A0AA-C4228B79EF4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4DBB7B37-DF10-18A1-FFE7-35ECBCE83C0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479591" y="3618474"/>
            <a:ext cx="7199869" cy="1100470"/>
          </a:xfr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3600" b="1" i="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ru-RU" dirty="0"/>
              <a:t>ФЕДЕРАЛЬНАЯ</a:t>
            </a:r>
            <a:br>
              <a:rPr lang="ru-RU" dirty="0"/>
            </a:br>
            <a:r>
              <a:rPr lang="ru-RU" dirty="0"/>
              <a:t>НАЛОГОВАЯ СЛУЖБА</a:t>
            </a:r>
          </a:p>
        </p:txBody>
      </p:sp>
      <p:sp>
        <p:nvSpPr>
          <p:cNvPr id="4" name="Текст 6">
            <a:extLst>
              <a:ext uri="{FF2B5EF4-FFF2-40B4-BE49-F238E27FC236}">
                <a16:creationId xmlns="" xmlns:a16="http://schemas.microsoft.com/office/drawing/2014/main" id="{BD7763D7-935C-23E7-7FE5-B856BF16595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479590" y="4926574"/>
            <a:ext cx="7199870" cy="452738"/>
          </a:xfrm>
        </p:spPr>
        <p:txBody>
          <a:bodyPr/>
          <a:lstStyle>
            <a:lvl1pPr marL="0" indent="0" algn="ctr">
              <a:buNone/>
              <a:defRPr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ru-RU" dirty="0"/>
              <a:t>РАСТЁМ ВМЕСТЕ!</a:t>
            </a:r>
          </a:p>
        </p:txBody>
      </p:sp>
      <p:sp>
        <p:nvSpPr>
          <p:cNvPr id="5" name="Номер слайда 23">
            <a:extLst>
              <a:ext uri="{FF2B5EF4-FFF2-40B4-BE49-F238E27FC236}">
                <a16:creationId xmlns="" xmlns:a16="http://schemas.microsoft.com/office/drawing/2014/main" id="{42C7DE29-D9B7-98C7-1AEC-EE3A09EAC8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276114" y="6275728"/>
            <a:ext cx="1268186" cy="365125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+mj-lt"/>
              </a:defRPr>
            </a:lvl1pPr>
          </a:lstStyle>
          <a:p>
            <a:fld id="{4C6B8470-55A6-CF4B-ABEF-5E5F70F4E2F5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7054831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pos="461">
          <p15:clr>
            <a:srgbClr val="FBAE40"/>
          </p15:clr>
        </p15:guide>
        <p15:guide id="2" pos="7219">
          <p15:clr>
            <a:srgbClr val="FBAE40"/>
          </p15:clr>
        </p15:guide>
        <p15:guide id="3" orient="horz" pos="618">
          <p15:clr>
            <a:srgbClr val="FBAE40"/>
          </p15:clr>
        </p15:guide>
        <p15:guide id="4" orient="horz" pos="3906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сновной слайд">
    <p:bg>
      <p:bgPr>
        <a:solidFill>
          <a:srgbClr val="EDF1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1">
            <a:extLst>
              <a:ext uri="{FF2B5EF4-FFF2-40B4-BE49-F238E27FC236}">
                <a16:creationId xmlns="" xmlns:a16="http://schemas.microsoft.com/office/drawing/2014/main" id="{BBA0498A-0913-CDF5-597E-786D70179B1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1371" y="565036"/>
            <a:ext cx="9949543" cy="1055189"/>
          </a:xfrm>
        </p:spPr>
        <p:txBody>
          <a:bodyPr anchor="t">
            <a:normAutofit/>
          </a:bodyPr>
          <a:lstStyle>
            <a:lvl1pPr algn="l">
              <a:defRPr sz="3500" b="1" i="0" baseline="0">
                <a:solidFill>
                  <a:srgbClr val="253775"/>
                </a:solidFill>
                <a:latin typeface="+mj-lt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10" name="Подзаголовок 2">
            <a:extLst>
              <a:ext uri="{FF2B5EF4-FFF2-40B4-BE49-F238E27FC236}">
                <a16:creationId xmlns="" xmlns:a16="http://schemas.microsoft.com/office/drawing/2014/main" id="{B6C6FB25-5D92-B3A6-5B73-DA0E24CF9B4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31371" y="1962149"/>
            <a:ext cx="10694997" cy="4238625"/>
          </a:xfrm>
        </p:spPr>
        <p:txBody>
          <a:bodyPr>
            <a:normAutofit/>
          </a:bodyPr>
          <a:lstStyle>
            <a:lvl1pPr marL="0" indent="0" algn="l">
              <a:buNone/>
              <a:defRPr sz="1500" baseline="0">
                <a:solidFill>
                  <a:srgbClr val="223570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Место для текста</a:t>
            </a:r>
          </a:p>
        </p:txBody>
      </p:sp>
      <p:sp>
        <p:nvSpPr>
          <p:cNvPr id="2" name="Номер слайда 23">
            <a:extLst>
              <a:ext uri="{FF2B5EF4-FFF2-40B4-BE49-F238E27FC236}">
                <a16:creationId xmlns="" xmlns:a16="http://schemas.microsoft.com/office/drawing/2014/main" id="{6616D08E-07F3-3882-FE14-8F7AB130CD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276114" y="6275728"/>
            <a:ext cx="1268186" cy="365125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+mj-lt"/>
              </a:defRPr>
            </a:lvl1pPr>
          </a:lstStyle>
          <a:p>
            <a:fld id="{4C6B8470-55A6-CF4B-ABEF-5E5F70F4E2F5}" type="slidenum">
              <a:rPr lang="ru-RU" smtClean="0"/>
              <a:pPr/>
              <a:t>‹#›</a:t>
            </a:fld>
            <a:endParaRPr lang="ru-RU" dirty="0"/>
          </a:p>
        </p:txBody>
      </p:sp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01173276-88B5-9918-3F71-6D3C8A506A2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812192" y="389027"/>
            <a:ext cx="732108" cy="836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9676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pos="461">
          <p15:clr>
            <a:srgbClr val="FBAE40"/>
          </p15:clr>
        </p15:guide>
        <p15:guide id="2" pos="7219">
          <p15:clr>
            <a:srgbClr val="FBAE40"/>
          </p15:clr>
        </p15:guide>
        <p15:guide id="3" orient="horz" pos="618">
          <p15:clr>
            <a:srgbClr val="FBAE40"/>
          </p15:clr>
        </p15:guide>
        <p15:guide id="4" orient="horz" pos="3906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основн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="" xmlns:a16="http://schemas.microsoft.com/office/drawing/2014/main" id="{DC1554A1-FC54-FA5E-C094-9C0BADB482BF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rgbClr val="EEF1F7"/>
              </a:gs>
              <a:gs pos="100000">
                <a:srgbClr val="B6C2D4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D2056462-8850-005E-D86F-EC418FEF51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1371" y="565036"/>
            <a:ext cx="9949543" cy="1055189"/>
          </a:xfrm>
        </p:spPr>
        <p:txBody>
          <a:bodyPr anchor="t">
            <a:normAutofit/>
          </a:bodyPr>
          <a:lstStyle>
            <a:lvl1pPr algn="l">
              <a:defRPr sz="3500" b="1" i="0" baseline="0">
                <a:solidFill>
                  <a:srgbClr val="253775"/>
                </a:solidFill>
                <a:latin typeface="+mj-lt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94FDB9A7-4A78-F6F0-488C-72F47F1CA3E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31371" y="1962149"/>
            <a:ext cx="10694997" cy="4238625"/>
          </a:xfrm>
        </p:spPr>
        <p:txBody>
          <a:bodyPr>
            <a:normAutofit/>
          </a:bodyPr>
          <a:lstStyle>
            <a:lvl1pPr marL="0" indent="0" algn="l">
              <a:buNone/>
              <a:defRPr sz="1500" baseline="0">
                <a:solidFill>
                  <a:srgbClr val="223570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Место для текста</a:t>
            </a:r>
          </a:p>
        </p:txBody>
      </p:sp>
      <p:sp>
        <p:nvSpPr>
          <p:cNvPr id="4" name="Номер слайда 23">
            <a:extLst>
              <a:ext uri="{FF2B5EF4-FFF2-40B4-BE49-F238E27FC236}">
                <a16:creationId xmlns="" xmlns:a16="http://schemas.microsoft.com/office/drawing/2014/main" id="{EB14B704-0D1F-D722-0480-E5833833A7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276114" y="6275728"/>
            <a:ext cx="1268186" cy="365125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+mj-lt"/>
              </a:defRPr>
            </a:lvl1pPr>
          </a:lstStyle>
          <a:p>
            <a:fld id="{4C6B8470-55A6-CF4B-ABEF-5E5F70F4E2F5}" type="slidenum">
              <a:rPr lang="ru-RU" smtClean="0"/>
              <a:pPr/>
              <a:t>‹#›</a:t>
            </a:fld>
            <a:endParaRPr lang="ru-RU" dirty="0"/>
          </a:p>
        </p:txBody>
      </p:sp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4B2AC5D2-426D-4A2C-4771-9BBCCF4D715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812192" y="389027"/>
            <a:ext cx="732108" cy="836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618148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pos="461">
          <p15:clr>
            <a:srgbClr val="FBAE40"/>
          </p15:clr>
        </p15:guide>
        <p15:guide id="2" pos="7219">
          <p15:clr>
            <a:srgbClr val="FBAE40"/>
          </p15:clr>
        </p15:guide>
        <p15:guide id="3" orient="horz" pos="618">
          <p15:clr>
            <a:srgbClr val="FBAE40"/>
          </p15:clr>
        </p15:guide>
        <p15:guide id="4" orient="horz" pos="3906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6B8470-55A6-CF4B-ABEF-5E5F70F4E2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5452065"/>
      </p:ext>
    </p:extLst>
  </p:cSld>
  <p:clrMapOvr>
    <a:masterClrMapping/>
  </p:clrMapOvr>
  <p:hf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сновной слайд для графико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="" xmlns:a16="http://schemas.microsoft.com/office/drawing/2014/main" id="{DC1554A1-FC54-FA5E-C094-9C0BADB482BF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rgbClr val="EEF1F7"/>
              </a:gs>
              <a:gs pos="100000">
                <a:srgbClr val="B6C2D4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" name="Диаграмма 2">
            <a:extLst>
              <a:ext uri="{FF2B5EF4-FFF2-40B4-BE49-F238E27FC236}">
                <a16:creationId xmlns="" xmlns:a16="http://schemas.microsoft.com/office/drawing/2014/main" id="{097CFDB5-2AF3-444B-2201-7026FA80E6CD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31838" y="1620838"/>
            <a:ext cx="10728326" cy="4437743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ru-RU" dirty="0"/>
          </a:p>
        </p:txBody>
      </p:sp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7B82BBA4-161D-229A-1178-C863E872BA4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1371" y="565036"/>
            <a:ext cx="9949543" cy="1055189"/>
          </a:xfrm>
        </p:spPr>
        <p:txBody>
          <a:bodyPr anchor="t">
            <a:normAutofit/>
          </a:bodyPr>
          <a:lstStyle>
            <a:lvl1pPr algn="l">
              <a:defRPr sz="3500" b="1" i="0" baseline="0">
                <a:solidFill>
                  <a:srgbClr val="253775"/>
                </a:solidFill>
                <a:latin typeface="+mj-lt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5" name="Номер слайда 23">
            <a:extLst>
              <a:ext uri="{FF2B5EF4-FFF2-40B4-BE49-F238E27FC236}">
                <a16:creationId xmlns="" xmlns:a16="http://schemas.microsoft.com/office/drawing/2014/main" id="{AF14439E-B0A4-7F45-BDCA-CA6D03BC98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276114" y="6275728"/>
            <a:ext cx="1268186" cy="365125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+mj-lt"/>
              </a:defRPr>
            </a:lvl1pPr>
          </a:lstStyle>
          <a:p>
            <a:fld id="{4C6B8470-55A6-CF4B-ABEF-5E5F70F4E2F5}" type="slidenum">
              <a:rPr lang="ru-RU" smtClean="0"/>
              <a:pPr/>
              <a:t>‹#›</a:t>
            </a:fld>
            <a:endParaRPr lang="ru-RU" dirty="0"/>
          </a:p>
        </p:txBody>
      </p:sp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9F7E252A-9D86-10D1-2385-0AFEE49B368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812192" y="389027"/>
            <a:ext cx="732108" cy="836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525085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pos="461">
          <p15:clr>
            <a:srgbClr val="FBAE40"/>
          </p15:clr>
        </p15:guide>
        <p15:guide id="2" pos="7219">
          <p15:clr>
            <a:srgbClr val="FBAE40"/>
          </p15:clr>
        </p15:guide>
        <p15:guide id="3" orient="horz" pos="618">
          <p15:clr>
            <a:srgbClr val="FBAE40"/>
          </p15:clr>
        </p15:guide>
        <p15:guide id="4" orient="horz" pos="3906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сновной слайд со спилом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="" xmlns:a16="http://schemas.microsoft.com/office/drawing/2014/main" id="{DC1554A1-FC54-FA5E-C094-9C0BADB482BF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rgbClr val="EEF1F7"/>
              </a:gs>
              <a:gs pos="100000">
                <a:srgbClr val="B6C2D4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B5DF41B0-AC7C-2142-79A2-898FF8B9B00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50000"/>
          </a:blip>
          <a:stretch>
            <a:fillRect/>
          </a:stretch>
        </p:blipFill>
        <p:spPr>
          <a:xfrm rot="20693074">
            <a:off x="-3485899" y="1181057"/>
            <a:ext cx="13281344" cy="12763011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8B72B863-0D15-434E-A415-CE534814B7F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1371" y="565036"/>
            <a:ext cx="9949543" cy="1055189"/>
          </a:xfrm>
        </p:spPr>
        <p:txBody>
          <a:bodyPr anchor="t">
            <a:normAutofit/>
          </a:bodyPr>
          <a:lstStyle>
            <a:lvl1pPr algn="l">
              <a:defRPr sz="3500" b="1" i="0" baseline="0">
                <a:solidFill>
                  <a:srgbClr val="253775"/>
                </a:solidFill>
                <a:latin typeface="+mj-lt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4" name="Подзаголовок 2">
            <a:extLst>
              <a:ext uri="{FF2B5EF4-FFF2-40B4-BE49-F238E27FC236}">
                <a16:creationId xmlns="" xmlns:a16="http://schemas.microsoft.com/office/drawing/2014/main" id="{4938ABC3-DB24-5574-5E72-2B0DA5E664C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31371" y="1962149"/>
            <a:ext cx="10694997" cy="4238625"/>
          </a:xfrm>
        </p:spPr>
        <p:txBody>
          <a:bodyPr>
            <a:normAutofit/>
          </a:bodyPr>
          <a:lstStyle>
            <a:lvl1pPr marL="0" indent="0" algn="l">
              <a:buNone/>
              <a:defRPr sz="1500" baseline="0">
                <a:solidFill>
                  <a:srgbClr val="223570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Место для текста</a:t>
            </a:r>
          </a:p>
        </p:txBody>
      </p:sp>
      <p:sp>
        <p:nvSpPr>
          <p:cNvPr id="5" name="Номер слайда 23">
            <a:extLst>
              <a:ext uri="{FF2B5EF4-FFF2-40B4-BE49-F238E27FC236}">
                <a16:creationId xmlns="" xmlns:a16="http://schemas.microsoft.com/office/drawing/2014/main" id="{52D24212-5E41-851B-AB53-B7870B4382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276114" y="6275728"/>
            <a:ext cx="1268186" cy="365125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+mj-lt"/>
              </a:defRPr>
            </a:lvl1pPr>
          </a:lstStyle>
          <a:p>
            <a:fld id="{4C6B8470-55A6-CF4B-ABEF-5E5F70F4E2F5}" type="slidenum">
              <a:rPr lang="ru-RU" smtClean="0"/>
              <a:pPr/>
              <a:t>‹#›</a:t>
            </a:fld>
            <a:endParaRPr lang="ru-RU" dirty="0"/>
          </a:p>
        </p:txBody>
      </p:sp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DA5109AD-F8EA-0F7F-CD9F-5E8E9A5B17F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812192" y="389027"/>
            <a:ext cx="732108" cy="836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680816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pos="461">
          <p15:clr>
            <a:srgbClr val="FBAE40"/>
          </p15:clr>
        </p15:guide>
        <p15:guide id="2" pos="7219">
          <p15:clr>
            <a:srgbClr val="FBAE40"/>
          </p15:clr>
        </p15:guide>
        <p15:guide id="3" orient="horz" pos="618">
          <p15:clr>
            <a:srgbClr val="FBAE40"/>
          </p15:clr>
        </p15:guide>
        <p15:guide id="4" orient="horz" pos="3906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сновной слайд с малой плашк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="" xmlns:a16="http://schemas.microsoft.com/office/drawing/2014/main" id="{DC1554A1-FC54-FA5E-C094-9C0BADB482BF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rgbClr val="EEF1F7"/>
              </a:gs>
              <a:gs pos="100000">
                <a:srgbClr val="B6C2D4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Скругленный прямоугольник 3">
            <a:extLst>
              <a:ext uri="{FF2B5EF4-FFF2-40B4-BE49-F238E27FC236}">
                <a16:creationId xmlns="" xmlns:a16="http://schemas.microsoft.com/office/drawing/2014/main" id="{5FA7C7B8-E1EB-3BCB-AF3E-FEAA3E473F60}"/>
              </a:ext>
            </a:extLst>
          </p:cNvPr>
          <p:cNvSpPr/>
          <p:nvPr userDrawn="1"/>
        </p:nvSpPr>
        <p:spPr>
          <a:xfrm>
            <a:off x="408432" y="1837372"/>
            <a:ext cx="7406640" cy="5585664"/>
          </a:xfrm>
          <a:prstGeom prst="roundRect">
            <a:avLst>
              <a:gd name="adj" fmla="val 2983"/>
            </a:avLst>
          </a:prstGeom>
          <a:gradFill>
            <a:gsLst>
              <a:gs pos="0">
                <a:srgbClr val="F8FAFF"/>
              </a:gs>
              <a:gs pos="31000">
                <a:srgbClr val="EEF1F7"/>
              </a:gs>
              <a:gs pos="100000">
                <a:srgbClr val="B6C2D4"/>
              </a:gs>
            </a:gsLst>
            <a:lin ang="2700000" scaled="1"/>
          </a:gradFill>
          <a:ln>
            <a:noFill/>
          </a:ln>
          <a:effectLst>
            <a:outerShdw blurRad="525626" dist="205860" dir="3240000" sx="100143" sy="100143" algn="tl" rotWithShape="0">
              <a:srgbClr val="9DA6B7">
                <a:alpha val="50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Заголовок 1">
            <a:extLst>
              <a:ext uri="{FF2B5EF4-FFF2-40B4-BE49-F238E27FC236}">
                <a16:creationId xmlns="" xmlns:a16="http://schemas.microsoft.com/office/drawing/2014/main" id="{49A0F1F1-2419-8E32-2AA6-F7D6C517992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1371" y="565036"/>
            <a:ext cx="9949543" cy="1055189"/>
          </a:xfrm>
        </p:spPr>
        <p:txBody>
          <a:bodyPr anchor="t">
            <a:normAutofit/>
          </a:bodyPr>
          <a:lstStyle>
            <a:lvl1pPr algn="l">
              <a:defRPr sz="3500" b="1" i="0" baseline="0">
                <a:solidFill>
                  <a:srgbClr val="253775"/>
                </a:solidFill>
                <a:latin typeface="+mj-lt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5" name="Подзаголовок 2">
            <a:extLst>
              <a:ext uri="{FF2B5EF4-FFF2-40B4-BE49-F238E27FC236}">
                <a16:creationId xmlns="" xmlns:a16="http://schemas.microsoft.com/office/drawing/2014/main" id="{591115A5-BEE1-9E3F-1A41-00A1073570A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31371" y="1962149"/>
            <a:ext cx="10694997" cy="4238625"/>
          </a:xfrm>
        </p:spPr>
        <p:txBody>
          <a:bodyPr>
            <a:normAutofit/>
          </a:bodyPr>
          <a:lstStyle>
            <a:lvl1pPr marL="0" indent="0" algn="l">
              <a:buNone/>
              <a:defRPr sz="1500" baseline="0">
                <a:solidFill>
                  <a:srgbClr val="223570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Место для текста</a:t>
            </a:r>
          </a:p>
        </p:txBody>
      </p:sp>
      <p:sp>
        <p:nvSpPr>
          <p:cNvPr id="6" name="Номер слайда 23">
            <a:extLst>
              <a:ext uri="{FF2B5EF4-FFF2-40B4-BE49-F238E27FC236}">
                <a16:creationId xmlns="" xmlns:a16="http://schemas.microsoft.com/office/drawing/2014/main" id="{FEAECE62-7C30-1590-850F-6B095E772B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276114" y="6275728"/>
            <a:ext cx="1268186" cy="365125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+mj-lt"/>
              </a:defRPr>
            </a:lvl1pPr>
          </a:lstStyle>
          <a:p>
            <a:fld id="{4C6B8470-55A6-CF4B-ABEF-5E5F70F4E2F5}" type="slidenum">
              <a:rPr lang="ru-RU" smtClean="0"/>
              <a:pPr/>
              <a:t>‹#›</a:t>
            </a:fld>
            <a:endParaRPr lang="ru-RU" dirty="0"/>
          </a:p>
        </p:txBody>
      </p:sp>
      <p:pic>
        <p:nvPicPr>
          <p:cNvPr id="9" name="Рисунок 8">
            <a:extLst>
              <a:ext uri="{FF2B5EF4-FFF2-40B4-BE49-F238E27FC236}">
                <a16:creationId xmlns="" xmlns:a16="http://schemas.microsoft.com/office/drawing/2014/main" id="{34BD38B2-E9DB-761D-2F3E-54EF989A3C0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812192" y="389027"/>
            <a:ext cx="732108" cy="836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687180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pos="461">
          <p15:clr>
            <a:srgbClr val="FBAE40"/>
          </p15:clr>
        </p15:guide>
        <p15:guide id="2" pos="7219">
          <p15:clr>
            <a:srgbClr val="FBAE40"/>
          </p15:clr>
        </p15:guide>
        <p15:guide id="3" orient="horz" pos="618">
          <p15:clr>
            <a:srgbClr val="FBAE40"/>
          </p15:clr>
        </p15:guide>
        <p15:guide id="4" orient="horz" pos="3906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сновной слайд с плашк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="" xmlns:a16="http://schemas.microsoft.com/office/drawing/2014/main" id="{DC1554A1-FC54-FA5E-C094-9C0BADB482BF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rgbClr val="EEF1F7"/>
              </a:gs>
              <a:gs pos="100000">
                <a:srgbClr val="B6C2D4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Скругленный прямоугольник 3">
            <a:extLst>
              <a:ext uri="{FF2B5EF4-FFF2-40B4-BE49-F238E27FC236}">
                <a16:creationId xmlns="" xmlns:a16="http://schemas.microsoft.com/office/drawing/2014/main" id="{925456A0-D79B-4244-D501-1E82EF6645D9}"/>
              </a:ext>
            </a:extLst>
          </p:cNvPr>
          <p:cNvSpPr/>
          <p:nvPr userDrawn="1"/>
        </p:nvSpPr>
        <p:spPr>
          <a:xfrm>
            <a:off x="408432" y="1837372"/>
            <a:ext cx="11375136" cy="5585664"/>
          </a:xfrm>
          <a:prstGeom prst="roundRect">
            <a:avLst>
              <a:gd name="adj" fmla="val 2983"/>
            </a:avLst>
          </a:prstGeom>
          <a:gradFill>
            <a:gsLst>
              <a:gs pos="0">
                <a:srgbClr val="F8FAFF"/>
              </a:gs>
              <a:gs pos="31000">
                <a:srgbClr val="EEF1F7"/>
              </a:gs>
              <a:gs pos="100000">
                <a:srgbClr val="B6C2D4"/>
              </a:gs>
            </a:gsLst>
            <a:lin ang="2700000" scaled="1"/>
          </a:gradFill>
          <a:ln>
            <a:noFill/>
          </a:ln>
          <a:effectLst>
            <a:outerShdw blurRad="525626" dist="205860" dir="3240000" sx="100143" sy="100143" algn="tl" rotWithShape="0">
              <a:srgbClr val="9DA6B7">
                <a:alpha val="50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Заголовок 1">
            <a:extLst>
              <a:ext uri="{FF2B5EF4-FFF2-40B4-BE49-F238E27FC236}">
                <a16:creationId xmlns="" xmlns:a16="http://schemas.microsoft.com/office/drawing/2014/main" id="{2AC97A9D-9A27-A47C-3BA8-4DA8C89BC0F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1371" y="565036"/>
            <a:ext cx="9949543" cy="1055189"/>
          </a:xfrm>
        </p:spPr>
        <p:txBody>
          <a:bodyPr anchor="t">
            <a:normAutofit/>
          </a:bodyPr>
          <a:lstStyle>
            <a:lvl1pPr algn="l">
              <a:defRPr sz="3500" b="1" i="0" baseline="0">
                <a:solidFill>
                  <a:srgbClr val="253775"/>
                </a:solidFill>
                <a:latin typeface="+mj-lt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5" name="Подзаголовок 2">
            <a:extLst>
              <a:ext uri="{FF2B5EF4-FFF2-40B4-BE49-F238E27FC236}">
                <a16:creationId xmlns="" xmlns:a16="http://schemas.microsoft.com/office/drawing/2014/main" id="{4DC4CA8E-D50F-4F34-BDB5-49A1F926C1E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31371" y="1962149"/>
            <a:ext cx="10694997" cy="4238625"/>
          </a:xfrm>
        </p:spPr>
        <p:txBody>
          <a:bodyPr>
            <a:normAutofit/>
          </a:bodyPr>
          <a:lstStyle>
            <a:lvl1pPr marL="0" indent="0" algn="l">
              <a:buNone/>
              <a:defRPr sz="1500" baseline="0">
                <a:solidFill>
                  <a:srgbClr val="223570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Место для текста</a:t>
            </a:r>
          </a:p>
        </p:txBody>
      </p:sp>
      <p:sp>
        <p:nvSpPr>
          <p:cNvPr id="6" name="Номер слайда 23">
            <a:extLst>
              <a:ext uri="{FF2B5EF4-FFF2-40B4-BE49-F238E27FC236}">
                <a16:creationId xmlns="" xmlns:a16="http://schemas.microsoft.com/office/drawing/2014/main" id="{2617042E-CA56-051A-8554-80E4B9B365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276114" y="6275728"/>
            <a:ext cx="1268186" cy="365125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+mj-lt"/>
              </a:defRPr>
            </a:lvl1pPr>
          </a:lstStyle>
          <a:p>
            <a:fld id="{4C6B8470-55A6-CF4B-ABEF-5E5F70F4E2F5}" type="slidenum">
              <a:rPr lang="ru-RU" smtClean="0"/>
              <a:pPr/>
              <a:t>‹#›</a:t>
            </a:fld>
            <a:endParaRPr lang="ru-RU" dirty="0"/>
          </a:p>
        </p:txBody>
      </p:sp>
      <p:pic>
        <p:nvPicPr>
          <p:cNvPr id="10" name="Рисунок 9">
            <a:extLst>
              <a:ext uri="{FF2B5EF4-FFF2-40B4-BE49-F238E27FC236}">
                <a16:creationId xmlns="" xmlns:a16="http://schemas.microsoft.com/office/drawing/2014/main" id="{834ADEB0-1598-61E0-01EE-4C0EB33F0CA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812192" y="389027"/>
            <a:ext cx="732108" cy="836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378177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pos="461">
          <p15:clr>
            <a:srgbClr val="FBAE40"/>
          </p15:clr>
        </p15:guide>
        <p15:guide id="2" pos="7219">
          <p15:clr>
            <a:srgbClr val="FBAE40"/>
          </p15:clr>
        </p15:guide>
        <p15:guide id="3" orient="horz" pos="618">
          <p15:clr>
            <a:srgbClr val="FBAE40"/>
          </p15:clr>
        </p15:guide>
        <p15:guide id="4" orient="horz" pos="3906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сновной слайд с плашкой и спил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="" xmlns:a16="http://schemas.microsoft.com/office/drawing/2014/main" id="{DC1554A1-FC54-FA5E-C094-9C0BADB482BF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rgbClr val="EEF1F7"/>
              </a:gs>
              <a:gs pos="100000">
                <a:srgbClr val="B6C2D4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D798575D-5864-B7AF-0C90-DC88922B859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50000"/>
          </a:blip>
          <a:stretch>
            <a:fillRect/>
          </a:stretch>
        </p:blipFill>
        <p:spPr>
          <a:xfrm rot="9338933">
            <a:off x="2688189" y="-485826"/>
            <a:ext cx="13281344" cy="12763011"/>
          </a:xfrm>
          <a:prstGeom prst="rect">
            <a:avLst/>
          </a:prstGeom>
        </p:spPr>
      </p:pic>
      <p:sp>
        <p:nvSpPr>
          <p:cNvPr id="4" name="Скругленный прямоугольник 3">
            <a:extLst>
              <a:ext uri="{FF2B5EF4-FFF2-40B4-BE49-F238E27FC236}">
                <a16:creationId xmlns="" xmlns:a16="http://schemas.microsoft.com/office/drawing/2014/main" id="{925456A0-D79B-4244-D501-1E82EF6645D9}"/>
              </a:ext>
            </a:extLst>
          </p:cNvPr>
          <p:cNvSpPr/>
          <p:nvPr userDrawn="1"/>
        </p:nvSpPr>
        <p:spPr>
          <a:xfrm>
            <a:off x="408432" y="1837372"/>
            <a:ext cx="11375136" cy="5585664"/>
          </a:xfrm>
          <a:prstGeom prst="roundRect">
            <a:avLst>
              <a:gd name="adj" fmla="val 2983"/>
            </a:avLst>
          </a:prstGeom>
          <a:gradFill>
            <a:gsLst>
              <a:gs pos="0">
                <a:srgbClr val="F8FAFF"/>
              </a:gs>
              <a:gs pos="31000">
                <a:srgbClr val="EEF1F7"/>
              </a:gs>
              <a:gs pos="100000">
                <a:srgbClr val="B6C2D4"/>
              </a:gs>
            </a:gsLst>
            <a:lin ang="2700000" scaled="1"/>
          </a:gradFill>
          <a:ln>
            <a:noFill/>
          </a:ln>
          <a:effectLst>
            <a:outerShdw blurRad="525626" dist="205860" dir="3240000" sx="100143" sy="100143" algn="tl" rotWithShape="0">
              <a:srgbClr val="9DA6B7">
                <a:alpha val="50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Заголовок 1">
            <a:extLst>
              <a:ext uri="{FF2B5EF4-FFF2-40B4-BE49-F238E27FC236}">
                <a16:creationId xmlns="" xmlns:a16="http://schemas.microsoft.com/office/drawing/2014/main" id="{EACDF917-C4C2-36CB-61F1-0C96FDE09E6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1371" y="565036"/>
            <a:ext cx="9949543" cy="1055189"/>
          </a:xfrm>
        </p:spPr>
        <p:txBody>
          <a:bodyPr anchor="t">
            <a:normAutofit/>
          </a:bodyPr>
          <a:lstStyle>
            <a:lvl1pPr algn="l">
              <a:defRPr sz="3500" b="1" i="0" baseline="0">
                <a:solidFill>
                  <a:srgbClr val="253775"/>
                </a:solidFill>
                <a:latin typeface="+mj-lt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6" name="Подзаголовок 2">
            <a:extLst>
              <a:ext uri="{FF2B5EF4-FFF2-40B4-BE49-F238E27FC236}">
                <a16:creationId xmlns="" xmlns:a16="http://schemas.microsoft.com/office/drawing/2014/main" id="{FA43CE25-A891-D332-866E-E2CFB50B710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31371" y="1962149"/>
            <a:ext cx="10694997" cy="4238625"/>
          </a:xfrm>
        </p:spPr>
        <p:txBody>
          <a:bodyPr>
            <a:normAutofit/>
          </a:bodyPr>
          <a:lstStyle>
            <a:lvl1pPr marL="0" indent="0" algn="l">
              <a:buNone/>
              <a:defRPr sz="1500" baseline="0">
                <a:solidFill>
                  <a:srgbClr val="223570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Место для текста</a:t>
            </a:r>
          </a:p>
        </p:txBody>
      </p:sp>
      <p:sp>
        <p:nvSpPr>
          <p:cNvPr id="9" name="Номер слайда 23">
            <a:extLst>
              <a:ext uri="{FF2B5EF4-FFF2-40B4-BE49-F238E27FC236}">
                <a16:creationId xmlns="" xmlns:a16="http://schemas.microsoft.com/office/drawing/2014/main" id="{8B5BDBEE-ECFE-C4EA-280F-F42A8625B3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276114" y="6275728"/>
            <a:ext cx="1268186" cy="365125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+mj-lt"/>
              </a:defRPr>
            </a:lvl1pPr>
          </a:lstStyle>
          <a:p>
            <a:fld id="{4C6B8470-55A6-CF4B-ABEF-5E5F70F4E2F5}" type="slidenum">
              <a:rPr lang="ru-RU" smtClean="0"/>
              <a:pPr/>
              <a:t>‹#›</a:t>
            </a:fld>
            <a:endParaRPr lang="ru-RU" dirty="0"/>
          </a:p>
        </p:txBody>
      </p:sp>
      <p:pic>
        <p:nvPicPr>
          <p:cNvPr id="11" name="Рисунок 10">
            <a:extLst>
              <a:ext uri="{FF2B5EF4-FFF2-40B4-BE49-F238E27FC236}">
                <a16:creationId xmlns="" xmlns:a16="http://schemas.microsoft.com/office/drawing/2014/main" id="{95C8029D-B7B9-319B-15D3-EC470B80318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812192" y="389027"/>
            <a:ext cx="732108" cy="836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034551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pos="461">
          <p15:clr>
            <a:srgbClr val="FBAE40"/>
          </p15:clr>
        </p15:guide>
        <p15:guide id="2" pos="7219">
          <p15:clr>
            <a:srgbClr val="FBAE40"/>
          </p15:clr>
        </p15:guide>
        <p15:guide id="3" orient="horz" pos="618">
          <p15:clr>
            <a:srgbClr val="FBAE40"/>
          </p15:clr>
        </p15:guide>
        <p15:guide id="4" orient="horz" pos="3906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сновной слайд для фот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="" xmlns:a16="http://schemas.microsoft.com/office/drawing/2014/main" id="{DC1554A1-FC54-FA5E-C094-9C0BADB482BF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rgbClr val="EEF1F7"/>
              </a:gs>
              <a:gs pos="100000">
                <a:srgbClr val="B6C2D4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" name="Рисунок 2">
            <a:extLst>
              <a:ext uri="{FF2B5EF4-FFF2-40B4-BE49-F238E27FC236}">
                <a16:creationId xmlns="" xmlns:a16="http://schemas.microsoft.com/office/drawing/2014/main" id="{7843B41D-00BA-77D5-02CA-E78DD3FA590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0"/>
            <a:ext cx="6173788" cy="6858000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>
                <a:noFill/>
              </a:defRPr>
            </a:lvl1pPr>
          </a:lstStyle>
          <a:p>
            <a:endParaRPr lang="ru-RU" dirty="0"/>
          </a:p>
        </p:txBody>
      </p:sp>
      <p:sp>
        <p:nvSpPr>
          <p:cNvPr id="4" name="Номер слайда 23">
            <a:extLst>
              <a:ext uri="{FF2B5EF4-FFF2-40B4-BE49-F238E27FC236}">
                <a16:creationId xmlns="" xmlns:a16="http://schemas.microsoft.com/office/drawing/2014/main" id="{395FB828-B06C-C5D4-154D-45A1DDE57B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276114" y="6275728"/>
            <a:ext cx="1268186" cy="365125"/>
          </a:xfrm>
        </p:spPr>
        <p:txBody>
          <a:bodyPr/>
          <a:lstStyle>
            <a:lvl1pPr>
              <a:defRPr baseline="0">
                <a:solidFill>
                  <a:srgbClr val="EEF1F7"/>
                </a:solidFill>
                <a:latin typeface="+mj-lt"/>
              </a:defRPr>
            </a:lvl1pPr>
          </a:lstStyle>
          <a:p>
            <a:fld id="{4C6B8470-55A6-CF4B-ABEF-5E5F70F4E2F5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5390196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pos="461">
          <p15:clr>
            <a:srgbClr val="FBAE40"/>
          </p15:clr>
        </p15:guide>
        <p15:guide id="2" pos="7197">
          <p15:clr>
            <a:srgbClr val="FBAE40"/>
          </p15:clr>
        </p15:guide>
        <p15:guide id="3" orient="horz" pos="618">
          <p15:clr>
            <a:srgbClr val="FBAE40"/>
          </p15:clr>
        </p15:guide>
        <p15:guide id="4" orient="horz" pos="3906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основной слайд для фот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="" xmlns:a16="http://schemas.microsoft.com/office/drawing/2014/main" id="{DC1554A1-FC54-FA5E-C094-9C0BADB482BF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rgbClr val="EEF1F7"/>
              </a:gs>
              <a:gs pos="100000">
                <a:srgbClr val="B6C2D4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Рисунок 3">
            <a:extLst>
              <a:ext uri="{FF2B5EF4-FFF2-40B4-BE49-F238E27FC236}">
                <a16:creationId xmlns="" xmlns:a16="http://schemas.microsoft.com/office/drawing/2014/main" id="{D7F907F3-693C-2F35-DC5B-6DD11F59A5C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996238" y="0"/>
            <a:ext cx="4195762" cy="6858000"/>
          </a:xfrm>
          <a:blipFill dpi="0" rotWithShape="0">
            <a:blip r:embed="rId2"/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>
                <a:noFill/>
              </a:defRPr>
            </a:lvl1pPr>
          </a:lstStyle>
          <a:p>
            <a:endParaRPr lang="ru-RU" dirty="0"/>
          </a:p>
        </p:txBody>
      </p:sp>
      <p:sp>
        <p:nvSpPr>
          <p:cNvPr id="3" name="Номер слайда 23">
            <a:extLst>
              <a:ext uri="{FF2B5EF4-FFF2-40B4-BE49-F238E27FC236}">
                <a16:creationId xmlns="" xmlns:a16="http://schemas.microsoft.com/office/drawing/2014/main" id="{A30C0AA3-83F6-5B93-71BE-BC87F26858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276114" y="6275728"/>
            <a:ext cx="1268186" cy="365125"/>
          </a:xfrm>
        </p:spPr>
        <p:txBody>
          <a:bodyPr/>
          <a:lstStyle>
            <a:lvl1pPr>
              <a:defRPr baseline="0">
                <a:solidFill>
                  <a:srgbClr val="EEF1F7"/>
                </a:solidFill>
                <a:latin typeface="+mj-lt"/>
              </a:defRPr>
            </a:lvl1pPr>
          </a:lstStyle>
          <a:p>
            <a:fld id="{4C6B8470-55A6-CF4B-ABEF-5E5F70F4E2F5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8265686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pos="461">
          <p15:clr>
            <a:srgbClr val="FBAE40"/>
          </p15:clr>
        </p15:guide>
        <p15:guide id="2" pos="7197">
          <p15:clr>
            <a:srgbClr val="FBAE40"/>
          </p15:clr>
        </p15:guide>
        <p15:guide id="3" orient="horz" pos="618">
          <p15:clr>
            <a:srgbClr val="FBAE40"/>
          </p15:clr>
        </p15:guide>
        <p15:guide id="4" orient="horz" pos="3906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основной слайд для фот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="" xmlns:a16="http://schemas.microsoft.com/office/drawing/2014/main" id="{DC1554A1-FC54-FA5E-C094-9C0BADB482BF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rgbClr val="EEF1F7"/>
              </a:gs>
              <a:gs pos="100000">
                <a:srgbClr val="B6C2D4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Рисунок 3">
            <a:extLst>
              <a:ext uri="{FF2B5EF4-FFF2-40B4-BE49-F238E27FC236}">
                <a16:creationId xmlns="" xmlns:a16="http://schemas.microsoft.com/office/drawing/2014/main" id="{D7F907F3-693C-2F35-DC5B-6DD11F59A5C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4299284"/>
            <a:ext cx="12192000" cy="2558716"/>
          </a:xfrm>
          <a:blipFill dpi="0" rotWithShape="0">
            <a:blip r:embed="rId2"/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>
                <a:noFill/>
              </a:defRPr>
            </a:lvl1pPr>
          </a:lstStyle>
          <a:p>
            <a:endParaRPr lang="ru-RU" dirty="0"/>
          </a:p>
        </p:txBody>
      </p:sp>
      <p:sp>
        <p:nvSpPr>
          <p:cNvPr id="8" name="Заголовок 1">
            <a:extLst>
              <a:ext uri="{FF2B5EF4-FFF2-40B4-BE49-F238E27FC236}">
                <a16:creationId xmlns="" xmlns:a16="http://schemas.microsoft.com/office/drawing/2014/main" id="{3ABE2E9D-0D6E-4617-3C46-19DB2F5C2FD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1371" y="565036"/>
            <a:ext cx="9949543" cy="1055189"/>
          </a:xfrm>
        </p:spPr>
        <p:txBody>
          <a:bodyPr anchor="t">
            <a:normAutofit/>
          </a:bodyPr>
          <a:lstStyle>
            <a:lvl1pPr algn="l">
              <a:defRPr sz="3500" b="1" i="0" baseline="0">
                <a:solidFill>
                  <a:srgbClr val="253775"/>
                </a:solidFill>
                <a:latin typeface="+mj-lt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9" name="Подзаголовок 2">
            <a:extLst>
              <a:ext uri="{FF2B5EF4-FFF2-40B4-BE49-F238E27FC236}">
                <a16:creationId xmlns="" xmlns:a16="http://schemas.microsoft.com/office/drawing/2014/main" id="{88377429-4E8C-9FB1-E728-F01E7A1B7DD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31371" y="1962150"/>
            <a:ext cx="10694997" cy="2119988"/>
          </a:xfrm>
        </p:spPr>
        <p:txBody>
          <a:bodyPr>
            <a:normAutofit/>
          </a:bodyPr>
          <a:lstStyle>
            <a:lvl1pPr marL="0" indent="0" algn="l">
              <a:buNone/>
              <a:defRPr sz="1500" baseline="0">
                <a:solidFill>
                  <a:srgbClr val="223570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Место для текста</a:t>
            </a:r>
          </a:p>
        </p:txBody>
      </p:sp>
      <p:pic>
        <p:nvPicPr>
          <p:cNvPr id="13" name="Рисунок 12">
            <a:extLst>
              <a:ext uri="{FF2B5EF4-FFF2-40B4-BE49-F238E27FC236}">
                <a16:creationId xmlns="" xmlns:a16="http://schemas.microsoft.com/office/drawing/2014/main" id="{598ECB53-F055-86B3-5E20-41C815C71BF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812192" y="389027"/>
            <a:ext cx="732108" cy="836695"/>
          </a:xfrm>
          <a:prstGeom prst="rect">
            <a:avLst/>
          </a:prstGeom>
        </p:spPr>
      </p:pic>
      <p:sp>
        <p:nvSpPr>
          <p:cNvPr id="14" name="Номер слайда 23">
            <a:extLst>
              <a:ext uri="{FF2B5EF4-FFF2-40B4-BE49-F238E27FC236}">
                <a16:creationId xmlns="" xmlns:a16="http://schemas.microsoft.com/office/drawing/2014/main" id="{0EADD5BE-B52F-B348-80AC-8996D74E5A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276114" y="6275728"/>
            <a:ext cx="1268186" cy="365125"/>
          </a:xfrm>
        </p:spPr>
        <p:txBody>
          <a:bodyPr/>
          <a:lstStyle>
            <a:lvl1pPr>
              <a:defRPr baseline="0">
                <a:solidFill>
                  <a:srgbClr val="EEF1F7"/>
                </a:solidFill>
                <a:latin typeface="+mj-lt"/>
              </a:defRPr>
            </a:lvl1pPr>
          </a:lstStyle>
          <a:p>
            <a:fld id="{4C6B8470-55A6-CF4B-ABEF-5E5F70F4E2F5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5718788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pos="461">
          <p15:clr>
            <a:srgbClr val="FBAE40"/>
          </p15:clr>
        </p15:guide>
        <p15:guide id="2" pos="7197">
          <p15:clr>
            <a:srgbClr val="FBAE40"/>
          </p15:clr>
        </p15:guide>
        <p15:guide id="3" orient="horz" pos="618">
          <p15:clr>
            <a:srgbClr val="FBAE40"/>
          </p15:clr>
        </p15:guide>
        <p15:guide id="4" orient="horz" pos="3906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основной слайд с плашк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="" xmlns:a16="http://schemas.microsoft.com/office/drawing/2014/main" id="{DC1554A1-FC54-FA5E-C094-9C0BADB482BF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rgbClr val="EEF1F7"/>
              </a:gs>
              <a:gs pos="100000">
                <a:srgbClr val="B6C2D4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1" name="Рисунок 10">
            <a:extLst>
              <a:ext uri="{FF2B5EF4-FFF2-40B4-BE49-F238E27FC236}">
                <a16:creationId xmlns="" xmlns:a16="http://schemas.microsoft.com/office/drawing/2014/main" id="{72F32E6D-CADB-869E-99B0-7C522A81A90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50000"/>
          </a:blip>
          <a:stretch>
            <a:fillRect/>
          </a:stretch>
        </p:blipFill>
        <p:spPr>
          <a:xfrm rot="10643951">
            <a:off x="-4688475" y="1142591"/>
            <a:ext cx="13139479" cy="12635478"/>
          </a:xfrm>
          <a:prstGeom prst="rect">
            <a:avLst/>
          </a:prstGeom>
        </p:spPr>
      </p:pic>
      <p:sp>
        <p:nvSpPr>
          <p:cNvPr id="4" name="Скругленный прямоугольник 3">
            <a:extLst>
              <a:ext uri="{FF2B5EF4-FFF2-40B4-BE49-F238E27FC236}">
                <a16:creationId xmlns="" xmlns:a16="http://schemas.microsoft.com/office/drawing/2014/main" id="{925456A0-D79B-4244-D501-1E82EF6645D9}"/>
              </a:ext>
            </a:extLst>
          </p:cNvPr>
          <p:cNvSpPr/>
          <p:nvPr userDrawn="1"/>
        </p:nvSpPr>
        <p:spPr>
          <a:xfrm>
            <a:off x="408432" y="1837372"/>
            <a:ext cx="11375136" cy="4363402"/>
          </a:xfrm>
          <a:prstGeom prst="roundRect">
            <a:avLst>
              <a:gd name="adj" fmla="val 2983"/>
            </a:avLst>
          </a:prstGeom>
          <a:gradFill>
            <a:gsLst>
              <a:gs pos="0">
                <a:srgbClr val="F8FAFF"/>
              </a:gs>
              <a:gs pos="31000">
                <a:srgbClr val="EEF1F7"/>
              </a:gs>
              <a:gs pos="100000">
                <a:srgbClr val="B6C2D4"/>
              </a:gs>
            </a:gsLst>
            <a:lin ang="2700000" scaled="1"/>
          </a:gradFill>
          <a:ln>
            <a:noFill/>
          </a:ln>
          <a:effectLst>
            <a:outerShdw blurRad="525626" dist="205860" dir="3240000" sx="100143" sy="100143" algn="tl" rotWithShape="0">
              <a:srgbClr val="9DA6B7">
                <a:alpha val="50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Рисунок 5">
            <a:extLst>
              <a:ext uri="{FF2B5EF4-FFF2-40B4-BE49-F238E27FC236}">
                <a16:creationId xmlns="" xmlns:a16="http://schemas.microsoft.com/office/drawing/2014/main" id="{A57DEAFD-61A5-5688-15D7-45908684D7D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113588" y="2024062"/>
            <a:ext cx="4447040" cy="3951435"/>
          </a:xfrm>
          <a:blipFill>
            <a:blip r:embed="rId3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>
                <a:noFill/>
              </a:defRPr>
            </a:lvl1pPr>
          </a:lstStyle>
          <a:p>
            <a:endParaRPr lang="ru-RU" dirty="0"/>
          </a:p>
        </p:txBody>
      </p:sp>
      <p:sp>
        <p:nvSpPr>
          <p:cNvPr id="3" name="Заголовок 1">
            <a:extLst>
              <a:ext uri="{FF2B5EF4-FFF2-40B4-BE49-F238E27FC236}">
                <a16:creationId xmlns="" xmlns:a16="http://schemas.microsoft.com/office/drawing/2014/main" id="{2AE6C89A-38C4-D83F-CF45-C4D203CC5AE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1371" y="565036"/>
            <a:ext cx="9949543" cy="1055189"/>
          </a:xfrm>
        </p:spPr>
        <p:txBody>
          <a:bodyPr anchor="t">
            <a:normAutofit/>
          </a:bodyPr>
          <a:lstStyle>
            <a:lvl1pPr algn="l">
              <a:defRPr sz="3500" b="1" i="0" baseline="0">
                <a:solidFill>
                  <a:srgbClr val="253775"/>
                </a:solidFill>
                <a:latin typeface="+mj-lt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5" name="Подзаголовок 2">
            <a:extLst>
              <a:ext uri="{FF2B5EF4-FFF2-40B4-BE49-F238E27FC236}">
                <a16:creationId xmlns="" xmlns:a16="http://schemas.microsoft.com/office/drawing/2014/main" id="{3045C3F7-CCB7-0721-FDBB-E033ECDC433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31371" y="1962150"/>
            <a:ext cx="6259277" cy="4013348"/>
          </a:xfrm>
        </p:spPr>
        <p:txBody>
          <a:bodyPr>
            <a:normAutofit/>
          </a:bodyPr>
          <a:lstStyle>
            <a:lvl1pPr marL="0" indent="0" algn="l">
              <a:buNone/>
              <a:defRPr sz="1500" baseline="0">
                <a:solidFill>
                  <a:srgbClr val="223570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Место для текста</a:t>
            </a:r>
          </a:p>
        </p:txBody>
      </p:sp>
      <p:sp>
        <p:nvSpPr>
          <p:cNvPr id="9" name="Номер слайда 23">
            <a:extLst>
              <a:ext uri="{FF2B5EF4-FFF2-40B4-BE49-F238E27FC236}">
                <a16:creationId xmlns="" xmlns:a16="http://schemas.microsoft.com/office/drawing/2014/main" id="{7E69FAEA-8699-8EF6-C414-EADCA01CED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276114" y="6275728"/>
            <a:ext cx="1268186" cy="365125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+mj-lt"/>
              </a:defRPr>
            </a:lvl1pPr>
          </a:lstStyle>
          <a:p>
            <a:fld id="{4C6B8470-55A6-CF4B-ABEF-5E5F70F4E2F5}" type="slidenum">
              <a:rPr lang="ru-RU" smtClean="0"/>
              <a:pPr/>
              <a:t>‹#›</a:t>
            </a:fld>
            <a:endParaRPr lang="ru-RU" dirty="0"/>
          </a:p>
        </p:txBody>
      </p:sp>
      <p:pic>
        <p:nvPicPr>
          <p:cNvPr id="12" name="Рисунок 11">
            <a:extLst>
              <a:ext uri="{FF2B5EF4-FFF2-40B4-BE49-F238E27FC236}">
                <a16:creationId xmlns="" xmlns:a16="http://schemas.microsoft.com/office/drawing/2014/main" id="{D6418B7C-7145-D5BB-0239-0A4879DB9BD6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812192" y="389027"/>
            <a:ext cx="732108" cy="836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266455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pos="461">
          <p15:clr>
            <a:srgbClr val="FBAE40"/>
          </p15:clr>
        </p15:guide>
        <p15:guide id="2" pos="7219">
          <p15:clr>
            <a:srgbClr val="FBAE40"/>
          </p15:clr>
        </p15:guide>
        <p15:guide id="3" orient="horz" pos="618">
          <p15:clr>
            <a:srgbClr val="FBAE40"/>
          </p15:clr>
        </p15:guide>
        <p15:guide id="4" orient="horz" pos="3906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6B8470-55A6-CF4B-ABEF-5E5F70F4E2F5}" type="slidenum">
              <a:rPr lang="ru-RU" smtClean="0"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80704555"/>
      </p:ext>
    </p:extLst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6B8470-55A6-CF4B-ABEF-5E5F70F4E2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3579589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6B8470-55A6-CF4B-ABEF-5E5F70F4E2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1214419"/>
      </p:ext>
    </p:extLst>
  </p:cSld>
  <p:clrMapOvr>
    <a:masterClrMapping/>
  </p:clrMapOvr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6B8470-55A6-CF4B-ABEF-5E5F70F4E2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915423"/>
      </p:ext>
    </p:extLst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6B8470-55A6-CF4B-ABEF-5E5F70F4E2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741317"/>
      </p:ext>
    </p:extLst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6B8470-55A6-CF4B-ABEF-5E5F70F4E2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3460220"/>
      </p:ext>
    </p:extLst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6B8470-55A6-CF4B-ABEF-5E5F70F4E2F5}" type="slidenum">
              <a:rPr lang="ru-RU" smtClean="0"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12131175"/>
      </p:ext>
    </p:extLst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C6B8470-55A6-CF4B-ABEF-5E5F70F4E2F5}" type="slidenum">
              <a:rPr lang="ru-RU" smtClean="0"/>
              <a:t>‹#›</a:t>
            </a:fld>
            <a:endParaRPr lang="ru-RU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794731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1" r:id="rId1"/>
    <p:sldLayoutId id="2147483762" r:id="rId2"/>
    <p:sldLayoutId id="2147483763" r:id="rId3"/>
    <p:sldLayoutId id="2147483764" r:id="rId4"/>
    <p:sldLayoutId id="2147483765" r:id="rId5"/>
    <p:sldLayoutId id="2147483766" r:id="rId6"/>
    <p:sldLayoutId id="2147483767" r:id="rId7"/>
    <p:sldLayoutId id="2147483768" r:id="rId8"/>
    <p:sldLayoutId id="2147483769" r:id="rId9"/>
    <p:sldLayoutId id="2147483770" r:id="rId10"/>
    <p:sldLayoutId id="2147483771" r:id="rId11"/>
    <p:sldLayoutId id="2147483773" r:id="rId12"/>
    <p:sldLayoutId id="2147483774" r:id="rId13"/>
    <p:sldLayoutId id="2147483775" r:id="rId14"/>
    <p:sldLayoutId id="2147483660" r:id="rId15"/>
    <p:sldLayoutId id="2147483676" r:id="rId16"/>
    <p:sldLayoutId id="2147483678" r:id="rId17"/>
    <p:sldLayoutId id="2147483670" r:id="rId18"/>
    <p:sldLayoutId id="2147483675" r:id="rId19"/>
    <p:sldLayoutId id="2147483669" r:id="rId20"/>
    <p:sldLayoutId id="2147483664" r:id="rId21"/>
    <p:sldLayoutId id="2147483661" r:id="rId22"/>
    <p:sldLayoutId id="2147483663" r:id="rId23"/>
    <p:sldLayoutId id="2147483673" r:id="rId24"/>
    <p:sldLayoutId id="2147483666" r:id="rId25"/>
    <p:sldLayoutId id="2147483667" r:id="rId26"/>
    <p:sldLayoutId id="2147483674" r:id="rId27"/>
    <p:sldLayoutId id="2147483668" r:id="rId28"/>
  </p:sldLayoutIdLst>
  <p:hf hdr="0" ftr="0" dt="0"/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15.jfif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fif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fif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fif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5.jf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5.jf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5.jf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fif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fif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79E2FF44-3C74-E22E-7C66-33C8A9F368A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095153" y="2549567"/>
            <a:ext cx="9973340" cy="1100470"/>
          </a:xfrm>
        </p:spPr>
        <p:txBody>
          <a:bodyPr/>
          <a:lstStyle/>
          <a:p>
            <a:r>
              <a:rPr lang="ru-RU" sz="2800" dirty="0" smtClean="0"/>
              <a:t>ПОЛУЧЕНИЕ </a:t>
            </a:r>
            <a:endParaRPr lang="en-US" sz="2800" dirty="0" smtClean="0"/>
          </a:p>
          <a:p>
            <a:r>
              <a:rPr lang="ru-RU" sz="2800" dirty="0" smtClean="0"/>
              <a:t>ГОСУДАРСТВЕННЫХ УСЛУГ НАЛОГОВОЙ СЛУЖБЫ </a:t>
            </a:r>
            <a:endParaRPr lang="en-US" sz="2800" dirty="0" smtClean="0"/>
          </a:p>
          <a:p>
            <a:r>
              <a:rPr lang="ru-RU" sz="2800" dirty="0" smtClean="0"/>
              <a:t>В ОФИСАХ МФЦ</a:t>
            </a:r>
            <a:endParaRPr lang="ru-RU" sz="2800" dirty="0"/>
          </a:p>
        </p:txBody>
      </p:sp>
      <p:sp>
        <p:nvSpPr>
          <p:cNvPr id="2" name="Номер слайда 1">
            <a:extLst>
              <a:ext uri="{FF2B5EF4-FFF2-40B4-BE49-F238E27FC236}">
                <a16:creationId xmlns="" xmlns:a16="http://schemas.microsoft.com/office/drawing/2014/main" id="{7FA45879-272C-A8DA-C16B-85CF3AFD35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6B8470-55A6-CF4B-ABEF-5E5F70F4E2F5}" type="slidenum">
              <a:rPr lang="ru-RU" smtClean="0"/>
              <a:pPr/>
              <a:t>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76099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9122" y="704831"/>
            <a:ext cx="9949543" cy="1055189"/>
          </a:xfrm>
        </p:spPr>
        <p:txBody>
          <a:bodyPr>
            <a:normAutofit/>
          </a:bodyPr>
          <a:lstStyle/>
          <a:p>
            <a:pPr algn="ctr"/>
            <a:r>
              <a:rPr lang="ru-RU" sz="280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Контроль </a:t>
            </a:r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качества ОКАЗЫВАЕМЫХ УСЛУГ</a:t>
            </a:r>
            <a:endParaRPr lang="ru-RU" sz="2800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11662152" y="6304603"/>
            <a:ext cx="304800" cy="365125"/>
          </a:xfrm>
        </p:spPr>
        <p:txBody>
          <a:bodyPr/>
          <a:lstStyle/>
          <a:p>
            <a:r>
              <a:rPr lang="ru-RU" dirty="0" smtClean="0"/>
              <a:t>9</a:t>
            </a:r>
            <a:endParaRPr lang="ru-RU" dirty="0"/>
          </a:p>
        </p:txBody>
      </p:sp>
      <p:sp>
        <p:nvSpPr>
          <p:cNvPr id="5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460974" y="1760020"/>
            <a:ext cx="8479856" cy="2560321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Современный диагностический комплекс во всех структурных подразделениях</a:t>
            </a:r>
          </a:p>
          <a:p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Более 10 тысяч оценок ежегодно</a:t>
            </a:r>
          </a:p>
          <a:p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Средняя оценка </a:t>
            </a:r>
            <a:r>
              <a:rPr lang="ru-RU" sz="2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4,8</a:t>
            </a: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из </a:t>
            </a:r>
            <a:r>
              <a:rPr lang="ru-RU" sz="2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</a:p>
          <a:p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sz="2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99</a:t>
            </a:r>
            <a:r>
              <a:rPr lang="ru-RU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%</a:t>
            </a: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довольных </a:t>
            </a: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заявителей</a:t>
            </a:r>
          </a:p>
          <a:p>
            <a:endParaRPr lang="ru-RU" sz="2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629" y="4437828"/>
            <a:ext cx="2146434" cy="2454646"/>
          </a:xfrm>
          <a:prstGeom prst="rect">
            <a:avLst/>
          </a:prstGeom>
          <a:effectLst>
            <a:softEdge rad="330200"/>
          </a:effectLst>
        </p:spPr>
      </p:pic>
      <p:sp>
        <p:nvSpPr>
          <p:cNvPr id="8" name="Подзаголовок 2"/>
          <p:cNvSpPr txBox="1">
            <a:spLocks/>
          </p:cNvSpPr>
          <p:nvPr/>
        </p:nvSpPr>
        <p:spPr>
          <a:xfrm>
            <a:off x="2460974" y="4687241"/>
            <a:ext cx="9201177" cy="1799924"/>
          </a:xfrm>
          <a:prstGeom prst="rect">
            <a:avLst/>
          </a:prstGeom>
        </p:spPr>
        <p:txBody>
          <a:bodyPr vert="horz" lIns="45720" tIns="45720" rIns="45720" bIns="45720" rtlCol="0">
            <a:normAutofit fontScale="92500" lnSpcReduction="1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Tw Cen MT" panose="020B0602020104020603" pitchFamily="34" charset="0"/>
              <a:buNone/>
              <a:defRPr sz="1500" kern="1200" baseline="0">
                <a:solidFill>
                  <a:srgbClr val="22357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Взаимодействие с ФНС через многофункциональные центры — это не просто способ сэкономить время, но и возможность сделать свои отношения с государством более предсказуемыми и спокойными. Регулярная проверка статуса своих налоговых обязательств, своевременная подача заявлений на льготы и оперативное получение справок помогают избежать неприятных сюрпризов в виде начисленных пеней или блокировок счетов. </a:t>
            </a:r>
          </a:p>
          <a:p>
            <a:pPr algn="ctr"/>
            <a:endParaRPr lang="ru-RU" sz="20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b="1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717" y="1395081"/>
            <a:ext cx="2148346" cy="3042747"/>
          </a:xfrm>
          <a:prstGeom prst="rect">
            <a:avLst/>
          </a:prstGeom>
          <a:effectLst>
            <a:softEdge rad="88900"/>
          </a:effectLst>
        </p:spPr>
      </p:pic>
    </p:spTree>
    <p:extLst>
      <p:ext uri="{BB962C8B-B14F-4D97-AF65-F5344CB8AC3E}">
        <p14:creationId xmlns:p14="http://schemas.microsoft.com/office/powerpoint/2010/main" val="37247369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Текст 6">
            <a:extLst>
              <a:ext uri="{FF2B5EF4-FFF2-40B4-BE49-F238E27FC236}">
                <a16:creationId xmlns="" xmlns:a16="http://schemas.microsoft.com/office/drawing/2014/main" id="{8CF6B2E3-DDF6-66CC-7A8D-07C6FF67516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ru-RU" dirty="0"/>
              <a:t>СПАСИБО ЗА ВНИМАНИЕ!</a:t>
            </a:r>
          </a:p>
        </p:txBody>
      </p:sp>
      <p:sp>
        <p:nvSpPr>
          <p:cNvPr id="2" name="Номер слайда 1">
            <a:extLst>
              <a:ext uri="{FF2B5EF4-FFF2-40B4-BE49-F238E27FC236}">
                <a16:creationId xmlns="" xmlns:a16="http://schemas.microsoft.com/office/drawing/2014/main" id="{C2940097-1F21-22E6-8D5B-6198A89A3D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6B8470-55A6-CF4B-ABEF-5E5F70F4E2F5}" type="slidenum">
              <a:rPr lang="ru-RU" smtClean="0"/>
              <a:pPr/>
              <a:t>11</a:t>
            </a:fld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4E431AC9-BF29-78CD-3CF9-0B99D23769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12816" y="1638867"/>
            <a:ext cx="1566368" cy="1790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5282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29875" y="362980"/>
            <a:ext cx="10523678" cy="1061783"/>
          </a:xfrm>
        </p:spPr>
        <p:txBody>
          <a:bodyPr>
            <a:normAutofit/>
          </a:bodyPr>
          <a:lstStyle/>
          <a:p>
            <a:pPr algn="ctr"/>
            <a:r>
              <a:rPr lang="ru-RU" sz="2800" dirty="0" smtClean="0">
                <a:solidFill>
                  <a:srgbClr val="002060"/>
                </a:solidFill>
              </a:rPr>
              <a:t>СПОСОБЫ ПОЛУЧЕНИЯ </a:t>
            </a:r>
            <a:br>
              <a:rPr lang="ru-RU" sz="2800" dirty="0" smtClean="0">
                <a:solidFill>
                  <a:srgbClr val="002060"/>
                </a:solidFill>
              </a:rPr>
            </a:br>
            <a:r>
              <a:rPr lang="ru-RU" sz="2800" dirty="0" smtClean="0">
                <a:solidFill>
                  <a:srgbClr val="002060"/>
                </a:solidFill>
              </a:rPr>
              <a:t>ГОСУДАРСТВЕННЫХ УСЛУГ</a:t>
            </a:r>
            <a:endParaRPr lang="ru-RU" sz="2800" dirty="0">
              <a:solidFill>
                <a:srgbClr val="002060"/>
              </a:solidFill>
            </a:endParaRPr>
          </a:p>
        </p:txBody>
      </p:sp>
      <p:sp>
        <p:nvSpPr>
          <p:cNvPr id="10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11672508" y="6311987"/>
            <a:ext cx="258031" cy="365125"/>
          </a:xfrm>
        </p:spPr>
        <p:txBody>
          <a:bodyPr/>
          <a:lstStyle/>
          <a:p>
            <a:r>
              <a:rPr lang="ru-RU" dirty="0" smtClean="0"/>
              <a:t>1</a:t>
            </a:r>
            <a:endParaRPr lang="ru-RU" dirty="0"/>
          </a:p>
        </p:txBody>
      </p:sp>
      <p:sp>
        <p:nvSpPr>
          <p:cNvPr id="16" name="Заголовок 1"/>
          <p:cNvSpPr txBox="1">
            <a:spLocks/>
          </p:cNvSpPr>
          <p:nvPr/>
        </p:nvSpPr>
        <p:spPr>
          <a:xfrm>
            <a:off x="2074244" y="5119069"/>
            <a:ext cx="11102462" cy="146985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500" b="1" i="0" kern="1200" baseline="0">
                <a:solidFill>
                  <a:srgbClr val="253775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повышение качества предоставления государственных и муниципальных услуг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сокращение сроков оказания услуг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уменьшение финансовых издержек граждан и организаций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повышение комфорта при получении услуг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снижение коррупционных рисков   </a:t>
            </a:r>
          </a:p>
          <a:p>
            <a:endParaRPr lang="ru-RU" sz="1600" dirty="0"/>
          </a:p>
          <a:p>
            <a:endParaRPr lang="ru-RU" sz="1600" dirty="0" smtClean="0"/>
          </a:p>
        </p:txBody>
      </p:sp>
      <p:pic>
        <p:nvPicPr>
          <p:cNvPr id="6" name="image97.jpg" descr="cp5TgcGk0EU.jpg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89833" y="1334854"/>
            <a:ext cx="4605432" cy="2770661"/>
          </a:xfrm>
          <a:prstGeom prst="rect">
            <a:avLst/>
          </a:prstGeom>
          <a:ln w="12700">
            <a:solidFill>
              <a:schemeClr val="tx2">
                <a:lumMod val="75000"/>
              </a:schemeClr>
            </a:solidFill>
          </a:ln>
        </p:spPr>
      </p:pic>
      <p:sp>
        <p:nvSpPr>
          <p:cNvPr id="7" name="Объект 2"/>
          <p:cNvSpPr txBox="1">
            <a:spLocks/>
          </p:cNvSpPr>
          <p:nvPr/>
        </p:nvSpPr>
        <p:spPr bwMode="auto">
          <a:xfrm>
            <a:off x="5948289" y="1219067"/>
            <a:ext cx="5205264" cy="3527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в соответствующих органах государственной власти и местного </a:t>
            </a:r>
            <a:r>
              <a:rPr lang="ru-RU" sz="1600" b="1" dirty="0" smtClean="0">
                <a:solidFill>
                  <a:srgbClr val="00206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самоуправления</a:t>
            </a:r>
            <a:endParaRPr lang="ru-RU" sz="1600" b="1" dirty="0">
              <a:solidFill>
                <a:srgbClr val="002060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  <a:p>
            <a:pPr algn="l"/>
            <a:endParaRPr lang="ru-RU" sz="1600" b="1" dirty="0">
              <a:solidFill>
                <a:srgbClr val="002060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в многофункциональном центре (МФЦ</a:t>
            </a:r>
            <a:r>
              <a:rPr lang="ru-RU" sz="1600" b="1" dirty="0" smtClean="0">
                <a:solidFill>
                  <a:srgbClr val="00206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)</a:t>
            </a:r>
          </a:p>
          <a:p>
            <a:pPr algn="l"/>
            <a:endParaRPr lang="ru-RU" sz="1600" b="1" dirty="0">
              <a:solidFill>
                <a:srgbClr val="002060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на </a:t>
            </a:r>
            <a:r>
              <a:rPr lang="ru-RU" sz="1600" b="1" dirty="0" smtClean="0">
                <a:solidFill>
                  <a:srgbClr val="00206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портале 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государственных и </a:t>
            </a:r>
            <a:r>
              <a:rPr lang="ru-RU" sz="1600" b="1" dirty="0" smtClean="0">
                <a:solidFill>
                  <a:srgbClr val="00206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муниципальных услуг</a:t>
            </a:r>
          </a:p>
          <a:p>
            <a:pPr algn="l"/>
            <a:endParaRPr lang="ru-RU" sz="1600" b="1" dirty="0">
              <a:solidFill>
                <a:srgbClr val="002060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ru-RU" sz="1600" b="1" dirty="0" smtClean="0">
                <a:solidFill>
                  <a:srgbClr val="00206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на  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персональных страницах государственных ведомств</a:t>
            </a:r>
          </a:p>
          <a:p>
            <a:endParaRPr lang="ru-RU" sz="2400" dirty="0">
              <a:solidFill>
                <a:srgbClr val="002060"/>
              </a:solidFill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518517" y="4653217"/>
            <a:ext cx="11412022" cy="73492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500" b="1" i="0" kern="1200" baseline="0">
                <a:solidFill>
                  <a:srgbClr val="253775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6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ОСНОВНАЯ ИДЕЯ МФЦ – РЕАЛИЗАЦИЯ ПРИНЦИПА «ОДНОГО ОКНА»</a:t>
            </a:r>
          </a:p>
          <a:p>
            <a:pPr algn="ctr"/>
            <a:endParaRPr lang="ru-RU" sz="1600" dirty="0"/>
          </a:p>
          <a:p>
            <a:pPr algn="ctr"/>
            <a:endParaRPr lang="ru-RU" sz="1600" dirty="0" smtClean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2190" y="4576983"/>
            <a:ext cx="2146434" cy="2454646"/>
          </a:xfrm>
          <a:prstGeom prst="rect">
            <a:avLst/>
          </a:prstGeom>
          <a:effectLst>
            <a:softEdge rad="330200"/>
          </a:effectLst>
        </p:spPr>
      </p:pic>
    </p:spTree>
    <p:extLst>
      <p:ext uri="{BB962C8B-B14F-4D97-AF65-F5344CB8AC3E}">
        <p14:creationId xmlns:p14="http://schemas.microsoft.com/office/powerpoint/2010/main" val="2893403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86982" y="417556"/>
            <a:ext cx="9949543" cy="1055189"/>
          </a:xfrm>
        </p:spPr>
        <p:txBody>
          <a:bodyPr>
            <a:normAutofit/>
          </a:bodyPr>
          <a:lstStyle/>
          <a:p>
            <a:pPr algn="ctr"/>
            <a:r>
              <a:rPr lang="ru-RU" sz="2800" dirty="0" smtClean="0"/>
              <a:t>КОЛИЧЕСТВО НАИМЕНОВАНИЙ УСЛУГ </a:t>
            </a:r>
            <a:br>
              <a:rPr lang="ru-RU" sz="2800" dirty="0" smtClean="0"/>
            </a:br>
            <a:r>
              <a:rPr lang="ru-RU" sz="2800" dirty="0" smtClean="0"/>
              <a:t>НАЛОГОВОЙ СЛУЖБЫ</a:t>
            </a:r>
            <a:endParaRPr lang="ru-RU" sz="28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11746993" y="6275728"/>
            <a:ext cx="220106" cy="365125"/>
          </a:xfrm>
        </p:spPr>
        <p:txBody>
          <a:bodyPr/>
          <a:lstStyle/>
          <a:p>
            <a:r>
              <a:rPr lang="ru-RU" dirty="0" smtClean="0"/>
              <a:t>2</a:t>
            </a:r>
            <a:endParaRPr lang="ru-RU" dirty="0"/>
          </a:p>
        </p:txBody>
      </p:sp>
      <p:graphicFrame>
        <p:nvGraphicFramePr>
          <p:cNvPr id="30" name="Диаграмма 29"/>
          <p:cNvGraphicFramePr/>
          <p:nvPr>
            <p:extLst>
              <p:ext uri="{D42A27DB-BD31-4B8C-83A1-F6EECF244321}">
                <p14:modId xmlns:p14="http://schemas.microsoft.com/office/powerpoint/2010/main" val="1910331007"/>
              </p:ext>
            </p:extLst>
          </p:nvPr>
        </p:nvGraphicFramePr>
        <p:xfrm>
          <a:off x="1174282" y="3642458"/>
          <a:ext cx="10925568" cy="263327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1" name="Объект 2"/>
          <p:cNvSpPr txBox="1">
            <a:spLocks/>
          </p:cNvSpPr>
          <p:nvPr/>
        </p:nvSpPr>
        <p:spPr bwMode="auto">
          <a:xfrm>
            <a:off x="329608" y="1596124"/>
            <a:ext cx="11417385" cy="2286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900" b="1" dirty="0" smtClean="0">
                <a:solidFill>
                  <a:srgbClr val="C00000"/>
                </a:solidFill>
                <a:ea typeface="+mj-ea"/>
                <a:cs typeface="+mj-cs"/>
              </a:rPr>
              <a:t>Соглашение о взаимодействии между ОБУ МФЦ Липецкой области и УФНС России </a:t>
            </a:r>
          </a:p>
          <a:p>
            <a:r>
              <a:rPr lang="ru-RU" sz="1900" b="1" dirty="0" smtClean="0">
                <a:solidFill>
                  <a:srgbClr val="C00000"/>
                </a:solidFill>
                <a:ea typeface="+mj-ea"/>
                <a:cs typeface="+mj-cs"/>
              </a:rPr>
              <a:t>по Липецкой области 2012 года: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ru-RU" sz="1400" b="1" dirty="0" smtClean="0">
                <a:solidFill>
                  <a:srgbClr val="002060"/>
                </a:solidFill>
                <a:ea typeface="+mj-ea"/>
                <a:cs typeface="+mj-cs"/>
              </a:rPr>
              <a:t>Предоставление информации о наличии у заявителя-физического лица ИНН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ru-RU" sz="1400" b="1" dirty="0" smtClean="0">
                <a:solidFill>
                  <a:srgbClr val="002060"/>
                </a:solidFill>
                <a:ea typeface="+mj-ea"/>
                <a:cs typeface="+mj-cs"/>
              </a:rPr>
              <a:t>Предоставление информации о наличии у заявителя-физического лица задолженности по имущественным налогам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ru-RU" sz="1400" b="1" dirty="0" smtClean="0">
                <a:solidFill>
                  <a:srgbClr val="002060"/>
                </a:solidFill>
                <a:ea typeface="+mj-ea"/>
                <a:cs typeface="+mj-cs"/>
              </a:rPr>
              <a:t>Предоставление квитанции для погашения задолженности по уплате налога на имущество физических лиц, транспортного налога физических лиц, земельного налога с физических лиц.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ru-RU" sz="1400" b="1" dirty="0" smtClean="0">
                <a:solidFill>
                  <a:srgbClr val="002060"/>
                </a:solidFill>
                <a:ea typeface="+mj-ea"/>
                <a:cs typeface="+mj-cs"/>
              </a:rPr>
              <a:t>Индивидуальное информирование на основании обращения в устной форме.</a:t>
            </a:r>
          </a:p>
          <a:p>
            <a:endParaRPr lang="ru-RU" sz="2400" dirty="0">
              <a:solidFill>
                <a:srgbClr val="002060"/>
              </a:solidFill>
            </a:endParaRPr>
          </a:p>
        </p:txBody>
      </p:sp>
      <p:sp>
        <p:nvSpPr>
          <p:cNvPr id="32" name="Номер слайда 3"/>
          <p:cNvSpPr txBox="1">
            <a:spLocks/>
          </p:cNvSpPr>
          <p:nvPr/>
        </p:nvSpPr>
        <p:spPr>
          <a:xfrm>
            <a:off x="2701673" y="4933962"/>
            <a:ext cx="4923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 baseline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400" b="1" dirty="0" smtClean="0">
                <a:solidFill>
                  <a:srgbClr val="C00000"/>
                </a:solidFill>
              </a:rPr>
              <a:t>4</a:t>
            </a:r>
            <a:endParaRPr lang="ru-RU" sz="1400" b="1" dirty="0">
              <a:solidFill>
                <a:srgbClr val="C00000"/>
              </a:solidFill>
            </a:endParaRPr>
          </a:p>
        </p:txBody>
      </p:sp>
      <p:sp>
        <p:nvSpPr>
          <p:cNvPr id="33" name="Номер слайда 3"/>
          <p:cNvSpPr txBox="1">
            <a:spLocks/>
          </p:cNvSpPr>
          <p:nvPr/>
        </p:nvSpPr>
        <p:spPr>
          <a:xfrm>
            <a:off x="3743053" y="4416437"/>
            <a:ext cx="536918" cy="5175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 baseline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400" b="1" dirty="0" smtClean="0">
                <a:solidFill>
                  <a:srgbClr val="C00000"/>
                </a:solidFill>
              </a:rPr>
              <a:t>15</a:t>
            </a:r>
            <a:endParaRPr lang="ru-RU" sz="1400" b="1" dirty="0">
              <a:solidFill>
                <a:srgbClr val="C00000"/>
              </a:solidFill>
            </a:endParaRPr>
          </a:p>
        </p:txBody>
      </p:sp>
      <p:sp>
        <p:nvSpPr>
          <p:cNvPr id="34" name="Номер слайда 3"/>
          <p:cNvSpPr txBox="1">
            <a:spLocks/>
          </p:cNvSpPr>
          <p:nvPr/>
        </p:nvSpPr>
        <p:spPr>
          <a:xfrm>
            <a:off x="4810623" y="4247518"/>
            <a:ext cx="536918" cy="5175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 baseline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400" b="1" dirty="0" smtClean="0">
                <a:solidFill>
                  <a:srgbClr val="C00000"/>
                </a:solidFill>
              </a:rPr>
              <a:t>18</a:t>
            </a:r>
            <a:endParaRPr lang="ru-RU" sz="1400" b="1" dirty="0">
              <a:solidFill>
                <a:srgbClr val="C00000"/>
              </a:solidFill>
            </a:endParaRPr>
          </a:p>
        </p:txBody>
      </p:sp>
      <p:sp>
        <p:nvSpPr>
          <p:cNvPr id="35" name="Номер слайда 3"/>
          <p:cNvSpPr txBox="1">
            <a:spLocks/>
          </p:cNvSpPr>
          <p:nvPr/>
        </p:nvSpPr>
        <p:spPr>
          <a:xfrm>
            <a:off x="5897939" y="4157675"/>
            <a:ext cx="536918" cy="5175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 baseline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400" b="1" dirty="0" smtClean="0">
                <a:solidFill>
                  <a:srgbClr val="C00000"/>
                </a:solidFill>
              </a:rPr>
              <a:t>20</a:t>
            </a:r>
            <a:endParaRPr lang="ru-RU" sz="1400" b="1" dirty="0">
              <a:solidFill>
                <a:srgbClr val="C00000"/>
              </a:solidFill>
            </a:endParaRPr>
          </a:p>
        </p:txBody>
      </p:sp>
      <p:sp>
        <p:nvSpPr>
          <p:cNvPr id="36" name="Номер слайда 3"/>
          <p:cNvSpPr txBox="1">
            <a:spLocks/>
          </p:cNvSpPr>
          <p:nvPr/>
        </p:nvSpPr>
        <p:spPr>
          <a:xfrm>
            <a:off x="7002968" y="3928274"/>
            <a:ext cx="536918" cy="5175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 baseline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400" b="1" dirty="0" smtClean="0">
                <a:solidFill>
                  <a:srgbClr val="C00000"/>
                </a:solidFill>
              </a:rPr>
              <a:t>25</a:t>
            </a:r>
            <a:endParaRPr lang="ru-RU" sz="1400" b="1" dirty="0">
              <a:solidFill>
                <a:srgbClr val="C00000"/>
              </a:solidFill>
            </a:endParaRPr>
          </a:p>
        </p:txBody>
      </p:sp>
      <p:sp>
        <p:nvSpPr>
          <p:cNvPr id="37" name="Номер слайда 3"/>
          <p:cNvSpPr txBox="1">
            <a:spLocks/>
          </p:cNvSpPr>
          <p:nvPr/>
        </p:nvSpPr>
        <p:spPr>
          <a:xfrm>
            <a:off x="8070538" y="3764216"/>
            <a:ext cx="536918" cy="5175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 baseline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400" b="1" dirty="0" smtClean="0">
                <a:solidFill>
                  <a:srgbClr val="C00000"/>
                </a:solidFill>
              </a:rPr>
              <a:t>29</a:t>
            </a:r>
            <a:endParaRPr lang="ru-RU" sz="1400" b="1" dirty="0">
              <a:solidFill>
                <a:srgbClr val="C00000"/>
              </a:solidFill>
            </a:endParaRPr>
          </a:p>
        </p:txBody>
      </p:sp>
      <p:sp>
        <p:nvSpPr>
          <p:cNvPr id="38" name="Номер слайда 3"/>
          <p:cNvSpPr txBox="1">
            <a:spLocks/>
          </p:cNvSpPr>
          <p:nvPr/>
        </p:nvSpPr>
        <p:spPr>
          <a:xfrm>
            <a:off x="9206761" y="3707378"/>
            <a:ext cx="536918" cy="5175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 baseline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400" b="1" dirty="0" smtClean="0">
                <a:solidFill>
                  <a:srgbClr val="C00000"/>
                </a:solidFill>
              </a:rPr>
              <a:t>30</a:t>
            </a:r>
            <a:endParaRPr lang="ru-RU" sz="1400" b="1" dirty="0">
              <a:solidFill>
                <a:srgbClr val="C00000"/>
              </a:solidFill>
            </a:endParaRPr>
          </a:p>
        </p:txBody>
      </p:sp>
      <p:sp>
        <p:nvSpPr>
          <p:cNvPr id="39" name="Номер слайда 3"/>
          <p:cNvSpPr txBox="1">
            <a:spLocks/>
          </p:cNvSpPr>
          <p:nvPr/>
        </p:nvSpPr>
        <p:spPr>
          <a:xfrm>
            <a:off x="10268066" y="3645231"/>
            <a:ext cx="536918" cy="5175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 baseline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400" b="1" dirty="0" smtClean="0">
                <a:solidFill>
                  <a:srgbClr val="C00000"/>
                </a:solidFill>
              </a:rPr>
              <a:t>32</a:t>
            </a:r>
            <a:endParaRPr lang="ru-RU" sz="1400" b="1" dirty="0">
              <a:solidFill>
                <a:srgbClr val="C00000"/>
              </a:solidFill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787" y="4506280"/>
            <a:ext cx="2146434" cy="2454646"/>
          </a:xfrm>
          <a:prstGeom prst="rect">
            <a:avLst/>
          </a:prstGeom>
          <a:effectLst>
            <a:softEdge rad="330200"/>
          </a:effectLst>
        </p:spPr>
      </p:pic>
    </p:spTree>
    <p:extLst>
      <p:ext uri="{BB962C8B-B14F-4D97-AF65-F5344CB8AC3E}">
        <p14:creationId xmlns:p14="http://schemas.microsoft.com/office/powerpoint/2010/main" val="2173635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86983" y="433356"/>
            <a:ext cx="9949543" cy="1055189"/>
          </a:xfrm>
        </p:spPr>
        <p:txBody>
          <a:bodyPr>
            <a:normAutofit/>
          </a:bodyPr>
          <a:lstStyle/>
          <a:p>
            <a:pPr algn="ctr"/>
            <a:r>
              <a:rPr lang="ru-RU" sz="2800" dirty="0" smtClean="0"/>
              <a:t>КОЛИЧЕСТВО ПРЕДОСТАВЛЕННЫХ УСЛУГ НАЛОГОВОЙ СЛУЖБЫ</a:t>
            </a:r>
            <a:endParaRPr lang="ru-RU" sz="28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11736960" y="6260440"/>
            <a:ext cx="205455" cy="365125"/>
          </a:xfrm>
        </p:spPr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graphicFrame>
        <p:nvGraphicFramePr>
          <p:cNvPr id="30" name="Диаграмма 29"/>
          <p:cNvGraphicFramePr/>
          <p:nvPr>
            <p:extLst>
              <p:ext uri="{D42A27DB-BD31-4B8C-83A1-F6EECF244321}">
                <p14:modId xmlns:p14="http://schemas.microsoft.com/office/powerpoint/2010/main" val="3695294753"/>
              </p:ext>
            </p:extLst>
          </p:nvPr>
        </p:nvGraphicFramePr>
        <p:xfrm>
          <a:off x="1001027" y="1488545"/>
          <a:ext cx="7218948" cy="45849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Номер слайда 3"/>
          <p:cNvSpPr txBox="1">
            <a:spLocks/>
          </p:cNvSpPr>
          <p:nvPr/>
        </p:nvSpPr>
        <p:spPr>
          <a:xfrm>
            <a:off x="1990566" y="4318221"/>
            <a:ext cx="536918" cy="5175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 baseline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400" b="1" dirty="0" smtClean="0">
                <a:solidFill>
                  <a:srgbClr val="C00000"/>
                </a:solidFill>
              </a:rPr>
              <a:t>615</a:t>
            </a:r>
            <a:endParaRPr lang="ru-RU" sz="1400" b="1" dirty="0">
              <a:solidFill>
                <a:srgbClr val="C00000"/>
              </a:solidFill>
            </a:endParaRPr>
          </a:p>
        </p:txBody>
      </p:sp>
      <p:sp>
        <p:nvSpPr>
          <p:cNvPr id="6" name="Номер слайда 3"/>
          <p:cNvSpPr txBox="1">
            <a:spLocks/>
          </p:cNvSpPr>
          <p:nvPr/>
        </p:nvSpPr>
        <p:spPr>
          <a:xfrm>
            <a:off x="2527484" y="3217142"/>
            <a:ext cx="844062" cy="5175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 baseline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400" b="1" dirty="0" smtClean="0">
                <a:solidFill>
                  <a:srgbClr val="C00000"/>
                </a:solidFill>
              </a:rPr>
              <a:t>22787</a:t>
            </a:r>
            <a:endParaRPr lang="ru-RU" sz="1400" b="1" dirty="0">
              <a:solidFill>
                <a:srgbClr val="C00000"/>
              </a:solidFill>
            </a:endParaRPr>
          </a:p>
        </p:txBody>
      </p:sp>
      <p:sp>
        <p:nvSpPr>
          <p:cNvPr id="7" name="Номер слайда 3"/>
          <p:cNvSpPr txBox="1">
            <a:spLocks/>
          </p:cNvSpPr>
          <p:nvPr/>
        </p:nvSpPr>
        <p:spPr>
          <a:xfrm>
            <a:off x="3274850" y="2732870"/>
            <a:ext cx="844062" cy="5175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 baseline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400" b="1" dirty="0" smtClean="0">
                <a:solidFill>
                  <a:srgbClr val="C00000"/>
                </a:solidFill>
              </a:rPr>
              <a:t>32255</a:t>
            </a:r>
            <a:endParaRPr lang="ru-RU" sz="1400" b="1" dirty="0">
              <a:solidFill>
                <a:srgbClr val="C00000"/>
              </a:solidFill>
            </a:endParaRPr>
          </a:p>
        </p:txBody>
      </p:sp>
      <p:sp>
        <p:nvSpPr>
          <p:cNvPr id="8" name="Номер слайда 3"/>
          <p:cNvSpPr txBox="1">
            <a:spLocks/>
          </p:cNvSpPr>
          <p:nvPr/>
        </p:nvSpPr>
        <p:spPr>
          <a:xfrm>
            <a:off x="4022216" y="2557392"/>
            <a:ext cx="844062" cy="5175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 baseline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400" b="1" dirty="0" smtClean="0">
                <a:solidFill>
                  <a:srgbClr val="C00000"/>
                </a:solidFill>
              </a:rPr>
              <a:t>34591</a:t>
            </a:r>
            <a:endParaRPr lang="ru-RU" sz="1400" b="1" dirty="0">
              <a:solidFill>
                <a:srgbClr val="C00000"/>
              </a:solidFill>
            </a:endParaRPr>
          </a:p>
        </p:txBody>
      </p:sp>
      <p:sp>
        <p:nvSpPr>
          <p:cNvPr id="9" name="Номер слайда 3"/>
          <p:cNvSpPr txBox="1">
            <a:spLocks/>
          </p:cNvSpPr>
          <p:nvPr/>
        </p:nvSpPr>
        <p:spPr>
          <a:xfrm>
            <a:off x="4769582" y="2471804"/>
            <a:ext cx="844062" cy="5175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 baseline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400" b="1" dirty="0" smtClean="0">
                <a:solidFill>
                  <a:srgbClr val="C00000"/>
                </a:solidFill>
              </a:rPr>
              <a:t>36831</a:t>
            </a:r>
            <a:endParaRPr lang="ru-RU" sz="1400" b="1" dirty="0">
              <a:solidFill>
                <a:srgbClr val="C00000"/>
              </a:solidFill>
            </a:endParaRPr>
          </a:p>
        </p:txBody>
      </p:sp>
      <p:sp>
        <p:nvSpPr>
          <p:cNvPr id="10" name="Номер слайда 3"/>
          <p:cNvSpPr txBox="1">
            <a:spLocks/>
          </p:cNvSpPr>
          <p:nvPr/>
        </p:nvSpPr>
        <p:spPr>
          <a:xfrm>
            <a:off x="5561754" y="1747307"/>
            <a:ext cx="844062" cy="5175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 baseline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400" b="1" dirty="0" smtClean="0">
                <a:solidFill>
                  <a:srgbClr val="C00000"/>
                </a:solidFill>
              </a:rPr>
              <a:t>51706</a:t>
            </a:r>
            <a:endParaRPr lang="ru-RU" sz="1400" b="1" dirty="0">
              <a:solidFill>
                <a:srgbClr val="C00000"/>
              </a:solidFill>
            </a:endParaRPr>
          </a:p>
        </p:txBody>
      </p:sp>
      <p:sp>
        <p:nvSpPr>
          <p:cNvPr id="11" name="Номер слайда 3"/>
          <p:cNvSpPr txBox="1">
            <a:spLocks/>
          </p:cNvSpPr>
          <p:nvPr/>
        </p:nvSpPr>
        <p:spPr>
          <a:xfrm>
            <a:off x="6343659" y="1317793"/>
            <a:ext cx="844062" cy="5175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 baseline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400" b="1" dirty="0" smtClean="0">
                <a:solidFill>
                  <a:srgbClr val="C00000"/>
                </a:solidFill>
              </a:rPr>
              <a:t>59367</a:t>
            </a:r>
            <a:endParaRPr lang="ru-RU" sz="1400" b="1" dirty="0">
              <a:solidFill>
                <a:srgbClr val="C00000"/>
              </a:solidFill>
            </a:endParaRPr>
          </a:p>
        </p:txBody>
      </p:sp>
      <p:sp>
        <p:nvSpPr>
          <p:cNvPr id="12" name="Номер слайда 3"/>
          <p:cNvSpPr txBox="1">
            <a:spLocks/>
          </p:cNvSpPr>
          <p:nvPr/>
        </p:nvSpPr>
        <p:spPr>
          <a:xfrm>
            <a:off x="7106320" y="2699617"/>
            <a:ext cx="844062" cy="5175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 baseline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400" b="1" dirty="0" smtClean="0">
                <a:solidFill>
                  <a:srgbClr val="C00000"/>
                </a:solidFill>
              </a:rPr>
              <a:t>32577</a:t>
            </a:r>
            <a:endParaRPr lang="ru-RU" sz="1400" b="1" dirty="0">
              <a:solidFill>
                <a:srgbClr val="C00000"/>
              </a:solidFill>
            </a:endParaRPr>
          </a:p>
        </p:txBody>
      </p:sp>
      <p:sp>
        <p:nvSpPr>
          <p:cNvPr id="14" name="Заголовок 1"/>
          <p:cNvSpPr txBox="1">
            <a:spLocks/>
          </p:cNvSpPr>
          <p:nvPr/>
        </p:nvSpPr>
        <p:spPr>
          <a:xfrm>
            <a:off x="8219975" y="2033703"/>
            <a:ext cx="3722440" cy="495445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500" b="1" i="0" kern="1200" baseline="0">
                <a:solidFill>
                  <a:srgbClr val="253775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600" dirty="0" smtClean="0">
                <a:solidFill>
                  <a:srgbClr val="C00000"/>
                </a:solidFill>
              </a:rPr>
              <a:t>1.Разработаны технологические схемы:</a:t>
            </a:r>
          </a:p>
          <a:p>
            <a:pPr marL="285750" indent="-285750" algn="just">
              <a:buFontTx/>
              <a:buChar char="-"/>
            </a:pPr>
            <a:r>
              <a:rPr lang="ru-RU" sz="1600" i="1" dirty="0" smtClean="0"/>
              <a:t>порядок предоставления услуги</a:t>
            </a:r>
          </a:p>
          <a:p>
            <a:pPr marL="285750" indent="-285750" algn="just">
              <a:buFontTx/>
              <a:buChar char="-"/>
            </a:pPr>
            <a:endParaRPr lang="ru-RU" sz="1600" i="1" dirty="0" smtClean="0"/>
          </a:p>
          <a:p>
            <a:pPr marL="285750" indent="-285750" algn="just">
              <a:buFontTx/>
              <a:buChar char="-"/>
            </a:pPr>
            <a:r>
              <a:rPr lang="ru-RU" sz="1600" i="1" dirty="0"/>
              <a:t>д</a:t>
            </a:r>
            <a:r>
              <a:rPr lang="ru-RU" sz="1600" i="1" dirty="0" smtClean="0"/>
              <a:t>окументы, предоставляемые заявителем</a:t>
            </a:r>
          </a:p>
          <a:p>
            <a:pPr marL="285750" indent="-285750" algn="just">
              <a:buFontTx/>
              <a:buChar char="-"/>
            </a:pPr>
            <a:endParaRPr lang="ru-RU" sz="1600" i="1" dirty="0" smtClean="0"/>
          </a:p>
          <a:p>
            <a:pPr marL="285750" indent="-285750" algn="just">
              <a:buFontTx/>
              <a:buChar char="-"/>
            </a:pPr>
            <a:r>
              <a:rPr lang="ru-RU" sz="1600" i="1" dirty="0" smtClean="0"/>
              <a:t>документ-результат предоставления услуги</a:t>
            </a:r>
          </a:p>
          <a:p>
            <a:pPr marL="285750" indent="-285750" algn="just">
              <a:buFontTx/>
              <a:buChar char="-"/>
            </a:pPr>
            <a:endParaRPr lang="ru-RU" sz="1600" i="1" dirty="0" smtClean="0"/>
          </a:p>
          <a:p>
            <a:pPr marL="285750" indent="-285750" algn="just">
              <a:buFontTx/>
              <a:buChar char="-"/>
            </a:pPr>
            <a:r>
              <a:rPr lang="ru-RU" sz="1600" i="1" dirty="0" smtClean="0"/>
              <a:t>порядок, сроки и место получения результата предоставления услуги</a:t>
            </a:r>
          </a:p>
          <a:p>
            <a:pPr marL="285750" indent="-285750">
              <a:buFontTx/>
              <a:buChar char="-"/>
            </a:pPr>
            <a:endParaRPr lang="ru-RU" sz="1600" dirty="0">
              <a:solidFill>
                <a:srgbClr val="C00000"/>
              </a:solidFill>
            </a:endParaRPr>
          </a:p>
          <a:p>
            <a:r>
              <a:rPr lang="ru-RU" sz="1600" dirty="0" smtClean="0">
                <a:solidFill>
                  <a:srgbClr val="C00000"/>
                </a:solidFill>
              </a:rPr>
              <a:t>2. Развитие СМЭВ</a:t>
            </a:r>
          </a:p>
          <a:p>
            <a:endParaRPr lang="ru-RU" sz="1600" dirty="0"/>
          </a:p>
          <a:p>
            <a:r>
              <a:rPr lang="ru-RU" sz="1600" dirty="0" smtClean="0">
                <a:solidFill>
                  <a:srgbClr val="C00000"/>
                </a:solidFill>
              </a:rPr>
              <a:t>3. Обучение сотрудников МФЦ</a:t>
            </a:r>
          </a:p>
          <a:p>
            <a:pPr marL="285750" indent="-285750">
              <a:buFontTx/>
              <a:buChar char="-"/>
            </a:pPr>
            <a:endParaRPr lang="ru-RU" sz="1800" dirty="0" smtClean="0"/>
          </a:p>
          <a:p>
            <a:pPr marL="285750" indent="-285750">
              <a:buFontTx/>
              <a:buChar char="-"/>
            </a:pPr>
            <a:endParaRPr lang="ru-RU" sz="1800" dirty="0"/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2190" y="4576983"/>
            <a:ext cx="2146434" cy="2454646"/>
          </a:xfrm>
          <a:prstGeom prst="rect">
            <a:avLst/>
          </a:prstGeom>
          <a:effectLst>
            <a:softEdge rad="330200"/>
          </a:effectLst>
        </p:spPr>
      </p:pic>
    </p:spTree>
    <p:extLst>
      <p:ext uri="{BB962C8B-B14F-4D97-AF65-F5344CB8AC3E}">
        <p14:creationId xmlns:p14="http://schemas.microsoft.com/office/powerpoint/2010/main" val="2718400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28965" y="601721"/>
            <a:ext cx="9949543" cy="1055189"/>
          </a:xfrm>
        </p:spPr>
        <p:txBody>
          <a:bodyPr>
            <a:normAutofit/>
          </a:bodyPr>
          <a:lstStyle/>
          <a:p>
            <a:pPr algn="ctr"/>
            <a:r>
              <a:rPr lang="ru-RU" sz="2800" dirty="0" smtClean="0"/>
              <a:t>ГОСУДАРСТВЕННЫЕ УСЛУГИ НАЛОГОВОЙ СЛУЖБЫ</a:t>
            </a:r>
            <a:endParaRPr lang="ru-RU" sz="28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11712989" y="6344390"/>
            <a:ext cx="254111" cy="365125"/>
          </a:xfrm>
        </p:spPr>
        <p:txBody>
          <a:bodyPr/>
          <a:lstStyle/>
          <a:p>
            <a:r>
              <a:rPr lang="ru-RU" dirty="0" smtClean="0"/>
              <a:t>6</a:t>
            </a:r>
            <a:endParaRPr lang="ru-RU" dirty="0"/>
          </a:p>
        </p:txBody>
      </p:sp>
      <p:sp>
        <p:nvSpPr>
          <p:cNvPr id="11" name="Подзаголовок 2"/>
          <p:cNvSpPr txBox="1">
            <a:spLocks/>
          </p:cNvSpPr>
          <p:nvPr/>
        </p:nvSpPr>
        <p:spPr>
          <a:xfrm>
            <a:off x="631371" y="2031852"/>
            <a:ext cx="4877601" cy="2751904"/>
          </a:xfrm>
          <a:prstGeom prst="rect">
            <a:avLst/>
          </a:prstGeom>
          <a:solidFill>
            <a:schemeClr val="bg1"/>
          </a:solidFill>
          <a:ln>
            <a:solidFill>
              <a:schemeClr val="accent1">
                <a:lumMod val="50000"/>
              </a:schemeClr>
            </a:solidFill>
          </a:ln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500" kern="1200" baseline="0">
                <a:solidFill>
                  <a:srgbClr val="22357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 sz="1600" b="1" dirty="0" smtClean="0"/>
          </a:p>
          <a:p>
            <a:pPr algn="ctr"/>
            <a:r>
              <a:rPr lang="ru-RU" sz="1600" b="1" dirty="0" smtClean="0">
                <a:solidFill>
                  <a:srgbClr val="C00000"/>
                </a:solidFill>
              </a:rPr>
              <a:t>Доступ </a:t>
            </a:r>
            <a:r>
              <a:rPr lang="ru-RU" sz="1600" b="1" dirty="0">
                <a:solidFill>
                  <a:srgbClr val="C00000"/>
                </a:solidFill>
              </a:rPr>
              <a:t>к электронным сервисам</a:t>
            </a:r>
            <a:r>
              <a:rPr lang="ru-RU" sz="1600" b="1" dirty="0" smtClean="0">
                <a:solidFill>
                  <a:srgbClr val="C00000"/>
                </a:solidFill>
              </a:rPr>
              <a:t>:</a:t>
            </a:r>
          </a:p>
          <a:p>
            <a:pPr marL="285750" indent="-285750" algn="ctr">
              <a:buFontTx/>
              <a:buChar char="-"/>
            </a:pPr>
            <a:endParaRPr lang="ru-RU" sz="16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285750" indent="-285750" algn="ctr">
              <a:buFontTx/>
              <a:buChar char="-"/>
            </a:pPr>
            <a:endParaRPr lang="ru-RU" dirty="0" smtClean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ctr">
              <a:buFontTx/>
              <a:buChar char="-"/>
            </a:pPr>
            <a:endParaRPr lang="ru-RU" dirty="0" smtClean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ctr">
              <a:buFontTx/>
              <a:buChar char="-"/>
            </a:pPr>
            <a:endParaRPr lang="ru-RU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ctr">
              <a:buFontTx/>
              <a:buChar char="-"/>
            </a:pP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Подача 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заявления на доступ к «Личному кабинету налогоплательщика для физических лиц». Это позволяет в дальнейшем самостоятельно отслеживать начисления, оплачивать налоги онлайн и взаимодействовать с ФНС без визитов в 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ведомство</a:t>
            </a:r>
          </a:p>
        </p:txBody>
      </p:sp>
      <p:sp>
        <p:nvSpPr>
          <p:cNvPr id="12" name="Подзаголовок 2"/>
          <p:cNvSpPr txBox="1">
            <a:spLocks/>
          </p:cNvSpPr>
          <p:nvPr/>
        </p:nvSpPr>
        <p:spPr>
          <a:xfrm>
            <a:off x="6241957" y="2707689"/>
            <a:ext cx="4880005" cy="3906175"/>
          </a:xfrm>
          <a:prstGeom prst="rect">
            <a:avLst/>
          </a:prstGeom>
          <a:solidFill>
            <a:schemeClr val="bg1"/>
          </a:solidFill>
          <a:ln>
            <a:solidFill>
              <a:schemeClr val="accent1">
                <a:lumMod val="50000"/>
              </a:schemeClr>
            </a:solidFill>
          </a:ln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500" kern="1200" baseline="0">
                <a:solidFill>
                  <a:srgbClr val="22357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 sz="1600" b="1" dirty="0" smtClean="0"/>
          </a:p>
          <a:p>
            <a:pPr algn="ctr"/>
            <a:r>
              <a:rPr lang="ru-RU" sz="1600" b="1" dirty="0" smtClean="0">
                <a:solidFill>
                  <a:srgbClr val="C00000"/>
                </a:solidFill>
              </a:rPr>
              <a:t>Физическим лицам-собственникам имущества:</a:t>
            </a:r>
          </a:p>
          <a:p>
            <a:pPr marL="285750" indent="-285750" algn="ctr">
              <a:buFontTx/>
              <a:buChar char="-"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Прием заявления о предоставлении налоговой льготы</a:t>
            </a:r>
          </a:p>
          <a:p>
            <a:pPr marL="285750" indent="-285750" algn="ctr">
              <a:buFontTx/>
              <a:buChar char="-"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Прием уведомления о выбранном объекте налогообложения в целях применения льготы и налогового вычета</a:t>
            </a:r>
          </a:p>
          <a:p>
            <a:pPr marL="285750" indent="-285750" algn="ctr">
              <a:buFontTx/>
              <a:buChar char="-"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Прием заявления о гибели или уничтожении объекта налогообложения</a:t>
            </a:r>
          </a:p>
          <a:p>
            <a:pPr marL="285750" indent="-285750" algn="ctr">
              <a:buFontTx/>
              <a:buChar char="-"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Прием заявления о прекращении исчислении транспортного налога в связи с принудительным изъятием транспортного средства или нахождением его в розыске</a:t>
            </a:r>
          </a:p>
          <a:p>
            <a:pPr marL="285750" indent="-285750" algn="ctr">
              <a:buFontTx/>
              <a:buChar char="-"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Прием заявления о перерасчете суммы ранее исчисленного имущественного налога</a:t>
            </a:r>
          </a:p>
          <a:p>
            <a:pPr marL="285750" indent="-285750" algn="ctr">
              <a:buFontTx/>
              <a:buChar char="-"/>
            </a:pPr>
            <a:endParaRPr lang="ru-RU" b="1" dirty="0" smtClean="0"/>
          </a:p>
          <a:p>
            <a:pPr marL="285750" indent="-285750" algn="ctr">
              <a:buFontTx/>
              <a:buChar char="-"/>
            </a:pPr>
            <a:endParaRPr lang="ru-RU" sz="1600" b="1" dirty="0" smtClean="0"/>
          </a:p>
          <a:p>
            <a:pPr algn="ctr"/>
            <a:endParaRPr lang="ru-RU" sz="1600" b="1" dirty="0" smtClean="0"/>
          </a:p>
        </p:txBody>
      </p:sp>
      <p:sp>
        <p:nvSpPr>
          <p:cNvPr id="6" name="Подзаголовок 2"/>
          <p:cNvSpPr txBox="1">
            <a:spLocks/>
          </p:cNvSpPr>
          <p:nvPr/>
        </p:nvSpPr>
        <p:spPr>
          <a:xfrm>
            <a:off x="628965" y="1655440"/>
            <a:ext cx="4880007" cy="1638176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500" kern="1200" baseline="0">
                <a:solidFill>
                  <a:srgbClr val="22357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sz="16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Доступ к </a:t>
            </a:r>
          </a:p>
          <a:p>
            <a:r>
              <a:rPr lang="ru-RU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электронным сервисам:</a:t>
            </a:r>
          </a:p>
          <a:p>
            <a:pPr marL="285750" indent="-285750" algn="ctr">
              <a:buFontTx/>
              <a:buChar char="-"/>
            </a:pPr>
            <a:endParaRPr lang="ru-RU" sz="13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285750" indent="-285750" algn="ctr">
              <a:buFontTx/>
              <a:buChar char="-"/>
            </a:pPr>
            <a:endParaRPr lang="ru-RU" sz="1300" dirty="0">
              <a:solidFill>
                <a:schemeClr val="accent1">
                  <a:lumMod val="50000"/>
                </a:schemeClr>
              </a:solidFill>
            </a:endParaRPr>
          </a:p>
          <a:p>
            <a:pPr marL="285750" indent="-285750" algn="ctr">
              <a:buFontTx/>
              <a:buChar char="-"/>
            </a:pPr>
            <a:endParaRPr lang="ru-RU" sz="13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endParaRPr lang="ru-RU" dirty="0"/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6241955" y="1655440"/>
            <a:ext cx="4880007" cy="1638176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500" kern="1200" baseline="0">
                <a:solidFill>
                  <a:srgbClr val="22357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 sz="1600" b="1" dirty="0" smtClean="0"/>
          </a:p>
          <a:p>
            <a:r>
              <a:rPr lang="ru-RU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Физическим лицам</a:t>
            </a:r>
          </a:p>
          <a:p>
            <a:r>
              <a:rPr lang="ru-RU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собственникам </a:t>
            </a:r>
          </a:p>
          <a:p>
            <a:r>
              <a:rPr lang="ru-RU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имущества:</a:t>
            </a:r>
          </a:p>
          <a:p>
            <a:pPr marL="285750" indent="-285750" algn="ctr">
              <a:buFontTx/>
              <a:buChar char="-"/>
            </a:pPr>
            <a:endParaRPr lang="ru-RU" sz="13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9471" y="1655440"/>
            <a:ext cx="2279502" cy="163817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5728" y="1669002"/>
            <a:ext cx="2466234" cy="1624614"/>
          </a:xfrm>
          <a:prstGeom prst="rect">
            <a:avLst/>
          </a:prstGeom>
          <a:ln>
            <a:solidFill>
              <a:schemeClr val="tx2">
                <a:lumMod val="75000"/>
              </a:schemeClr>
            </a:solidFill>
          </a:ln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93399"/>
            <a:ext cx="2146434" cy="2454646"/>
          </a:xfrm>
          <a:prstGeom prst="rect">
            <a:avLst/>
          </a:prstGeom>
          <a:effectLst>
            <a:softEdge rad="330200"/>
          </a:effectLst>
        </p:spPr>
      </p:pic>
    </p:spTree>
    <p:extLst>
      <p:ext uri="{BB962C8B-B14F-4D97-AF65-F5344CB8AC3E}">
        <p14:creationId xmlns:p14="http://schemas.microsoft.com/office/powerpoint/2010/main" val="3880010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31371" y="471637"/>
            <a:ext cx="9949543" cy="1055189"/>
          </a:xfrm>
        </p:spPr>
        <p:txBody>
          <a:bodyPr>
            <a:normAutofit/>
          </a:bodyPr>
          <a:lstStyle/>
          <a:p>
            <a:pPr algn="ctr"/>
            <a:r>
              <a:rPr lang="ru-RU" sz="2800" dirty="0" smtClean="0"/>
              <a:t>ГОСУДАРСТВЕННЫЕ УСЛУГИ НАЛОГОВОЙ СЛУЖБЫ</a:t>
            </a:r>
            <a:endParaRPr lang="ru-RU" sz="28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11785272" y="6328638"/>
            <a:ext cx="236355" cy="365125"/>
          </a:xfrm>
        </p:spPr>
        <p:txBody>
          <a:bodyPr/>
          <a:lstStyle/>
          <a:p>
            <a:r>
              <a:rPr lang="ru-RU" dirty="0" smtClean="0"/>
              <a:t>5</a:t>
            </a:r>
            <a:endParaRPr lang="ru-RU" dirty="0"/>
          </a:p>
        </p:txBody>
      </p:sp>
      <p:sp>
        <p:nvSpPr>
          <p:cNvPr id="11" name="Подзаголовок 2"/>
          <p:cNvSpPr txBox="1">
            <a:spLocks/>
          </p:cNvSpPr>
          <p:nvPr/>
        </p:nvSpPr>
        <p:spPr>
          <a:xfrm>
            <a:off x="1405288" y="1655441"/>
            <a:ext cx="4668253" cy="4855759"/>
          </a:xfrm>
          <a:prstGeom prst="rect">
            <a:avLst/>
          </a:prstGeom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</p:spPr>
        <p:txBody>
          <a:bodyPr vert="horz" lIns="91440" tIns="45720" rIns="91440" bIns="45720" rtlCol="0">
            <a:normAutofit fontScale="92500" lnSpcReduction="1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500" kern="1200" baseline="0">
                <a:solidFill>
                  <a:srgbClr val="22357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600" b="1" dirty="0" smtClean="0">
                <a:solidFill>
                  <a:srgbClr val="C00000"/>
                </a:solidFill>
              </a:rPr>
              <a:t>Получение справок и информации:</a:t>
            </a:r>
          </a:p>
          <a:p>
            <a:pPr marL="285750" indent="-285750" algn="ctr">
              <a:buFontTx/>
              <a:buChar char="-"/>
            </a:pPr>
            <a:endParaRPr lang="ru-RU" dirty="0" smtClean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ctr">
              <a:buFontTx/>
              <a:buChar char="-"/>
            </a:pPr>
            <a:endParaRPr lang="ru-RU" dirty="0" smtClean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ctr">
              <a:buFontTx/>
              <a:buChar char="-"/>
            </a:pPr>
            <a:endParaRPr lang="ru-RU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ctr">
              <a:buFontTx/>
              <a:buChar char="-"/>
            </a:pP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Приём 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запроса 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 предоставлении справки о наличии положительного, отрицательного или нулевого сальдо ЕНС</a:t>
            </a:r>
          </a:p>
          <a:p>
            <a:pPr marL="285750" indent="-285750" algn="ctr">
              <a:buFontTx/>
              <a:buChar char="-"/>
            </a:pP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Приём 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запроса 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 предоставлении акта сверки сумм денежных средств, перечисленных в качестве единого налогового платежа </a:t>
            </a:r>
          </a:p>
          <a:p>
            <a:pPr marL="285750" indent="-285750" algn="ctr">
              <a:buFontTx/>
              <a:buChar char="-"/>
            </a:pP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Приём 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запроса на справку о принадлежности сумм денежных средств, перечисленных в качестве единого налогового 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платежа</a:t>
            </a:r>
          </a:p>
          <a:p>
            <a:pPr marL="285750" indent="-285750" algn="ctr">
              <a:buFontTx/>
              <a:buChar char="-"/>
            </a:pP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Бесплатное информирование (в том числе в письменной форме) о налогах, законодательстве, порядке исчисления и 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уплаты</a:t>
            </a:r>
          </a:p>
          <a:p>
            <a:pPr marL="285750" indent="-285750" algn="ctr">
              <a:buFontTx/>
              <a:buChar char="-"/>
            </a:pP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Предоставление сведений из реестра дисквалифицированных 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лиц</a:t>
            </a:r>
          </a:p>
          <a:p>
            <a:pPr marL="285750" indent="-285750" algn="ctr">
              <a:buFontTx/>
              <a:buChar char="-"/>
            </a:pP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Предоставление выписок из 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ЕГРЮЛ, 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ЕГРИП 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ЕГРН (за 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исключением сведений ограниченного доступа)</a:t>
            </a:r>
            <a:endParaRPr lang="ru-RU" dirty="0" smtClean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dirty="0"/>
          </a:p>
        </p:txBody>
      </p:sp>
      <p:sp>
        <p:nvSpPr>
          <p:cNvPr id="12" name="Подзаголовок 2"/>
          <p:cNvSpPr txBox="1">
            <a:spLocks/>
          </p:cNvSpPr>
          <p:nvPr/>
        </p:nvSpPr>
        <p:spPr>
          <a:xfrm>
            <a:off x="6723218" y="1588288"/>
            <a:ext cx="4880007" cy="4922912"/>
          </a:xfrm>
          <a:prstGeom prst="rect">
            <a:avLst/>
          </a:prstGeom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500" kern="1200" baseline="0">
                <a:solidFill>
                  <a:srgbClr val="22357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600" b="1" dirty="0">
                <a:solidFill>
                  <a:srgbClr val="C00000"/>
                </a:solidFill>
              </a:rPr>
              <a:t>Бизнес-услуги</a:t>
            </a:r>
            <a:r>
              <a:rPr lang="ru-RU" sz="1600" b="1" dirty="0" smtClean="0">
                <a:solidFill>
                  <a:srgbClr val="C00000"/>
                </a:solidFill>
              </a:rPr>
              <a:t>:</a:t>
            </a:r>
          </a:p>
          <a:p>
            <a:pPr marL="285750" indent="-285750" algn="ctr">
              <a:buFontTx/>
              <a:buChar char="-"/>
            </a:pPr>
            <a:endParaRPr lang="ru-RU" dirty="0" smtClean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ctr">
              <a:buFontTx/>
              <a:buChar char="-"/>
            </a:pPr>
            <a:endParaRPr lang="ru-RU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ctr">
              <a:buFontTx/>
              <a:buChar char="-"/>
            </a:pPr>
            <a:endParaRPr lang="ru-RU" dirty="0" smtClean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ctr">
              <a:buFontTx/>
              <a:buChar char="-"/>
            </a:pP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Государственная 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регистрация юридических лиц, физических лиц в качестве индивидуальных предпринимателей и крестьянских (фермерских) 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хозяйств</a:t>
            </a:r>
          </a:p>
          <a:p>
            <a:pPr marL="285750" indent="-285750" algn="ctr">
              <a:buFontTx/>
              <a:buChar char="-"/>
            </a:pP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Приём заявления на применение патентной системы 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налогообложения</a:t>
            </a:r>
          </a:p>
          <a:p>
            <a:pPr marL="285750" indent="-285750" algn="ctr">
              <a:buFontTx/>
              <a:buChar char="-"/>
            </a:pP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Приём уведомления о переходе на упрощённую систему налогообложения или на систему налогообложения для сельскохозяйственных 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товаропроизводителей</a:t>
            </a:r>
          </a:p>
          <a:p>
            <a:pPr marL="285750" indent="-285750" algn="ctr">
              <a:buFontTx/>
              <a:buChar char="-"/>
            </a:pP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Прием запроса о предоставлении государственной услуги по предоставлению информации, содержащейся в государственном информационном ресурсе бухгалтерской отчетности (ГИР БО)</a:t>
            </a:r>
          </a:p>
          <a:p>
            <a:pPr marL="285750" indent="-285750" algn="ctr">
              <a:buFontTx/>
              <a:buChar char="-"/>
            </a:pP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Прием заявления на регистрацию ККТ</a:t>
            </a:r>
            <a:endParaRPr lang="ru-RU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одзаголовок 2"/>
          <p:cNvSpPr txBox="1">
            <a:spLocks/>
          </p:cNvSpPr>
          <p:nvPr/>
        </p:nvSpPr>
        <p:spPr>
          <a:xfrm>
            <a:off x="1403326" y="1398212"/>
            <a:ext cx="4128794" cy="1482076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500" kern="1200" baseline="0">
                <a:solidFill>
                  <a:srgbClr val="22357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 sz="1600" b="1" dirty="0" smtClean="0"/>
          </a:p>
          <a:p>
            <a:r>
              <a:rPr lang="ru-RU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Получение справок </a:t>
            </a:r>
          </a:p>
          <a:p>
            <a:r>
              <a:rPr lang="ru-RU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и информации:</a:t>
            </a:r>
          </a:p>
          <a:p>
            <a:pPr marL="285750" indent="-285750" algn="ctr">
              <a:buFontTx/>
              <a:buChar char="-"/>
            </a:pPr>
            <a:endParaRPr lang="ru-RU" sz="13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endParaRPr lang="ru-RU" dirty="0"/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6723217" y="1398212"/>
            <a:ext cx="4398746" cy="1482147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500" kern="1200" baseline="0">
                <a:solidFill>
                  <a:srgbClr val="22357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 sz="1600" b="1" dirty="0" smtClean="0"/>
          </a:p>
          <a:p>
            <a:r>
              <a:rPr lang="ru-RU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Бизнес-услуги:</a:t>
            </a:r>
          </a:p>
          <a:p>
            <a:pPr marL="285750" indent="-285750" algn="ctr">
              <a:buFontTx/>
              <a:buChar char="-"/>
            </a:pPr>
            <a:endParaRPr lang="ru-RU" sz="13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8918" y="1408121"/>
            <a:ext cx="2444307" cy="1472168"/>
          </a:xfrm>
          <a:prstGeom prst="rect">
            <a:avLst/>
          </a:prstGeom>
          <a:ln>
            <a:solidFill>
              <a:schemeClr val="tx2">
                <a:lumMod val="75000"/>
              </a:schemeClr>
            </a:solidFill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6851" y="1408121"/>
            <a:ext cx="2398652" cy="1472167"/>
          </a:xfrm>
          <a:prstGeom prst="rect">
            <a:avLst/>
          </a:prstGeom>
          <a:ln>
            <a:solidFill>
              <a:schemeClr val="tx2">
                <a:lumMod val="50000"/>
              </a:schemeClr>
            </a:solidFill>
          </a:ln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940" y="4658627"/>
            <a:ext cx="2146434" cy="2454646"/>
          </a:xfrm>
          <a:prstGeom prst="rect">
            <a:avLst/>
          </a:prstGeom>
          <a:effectLst>
            <a:softEdge rad="330200"/>
          </a:effectLst>
        </p:spPr>
      </p:pic>
    </p:spTree>
    <p:extLst>
      <p:ext uri="{BB962C8B-B14F-4D97-AF65-F5344CB8AC3E}">
        <p14:creationId xmlns:p14="http://schemas.microsoft.com/office/powerpoint/2010/main" val="3015546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8327" y="343094"/>
            <a:ext cx="9949543" cy="1055189"/>
          </a:xfrm>
        </p:spPr>
        <p:txBody>
          <a:bodyPr>
            <a:normAutofit/>
          </a:bodyPr>
          <a:lstStyle/>
          <a:p>
            <a:pPr algn="ctr"/>
            <a:r>
              <a:rPr lang="ru-RU" sz="2800" dirty="0" smtClean="0"/>
              <a:t>ГОСУДАРСТВЕННЫЕ УСЛУГИ НАЛОГОВОЙ СЛУЖБЫ</a:t>
            </a:r>
            <a:endParaRPr lang="ru-RU" sz="28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11766254" y="6275728"/>
            <a:ext cx="271866" cy="365125"/>
          </a:xfrm>
        </p:spPr>
        <p:txBody>
          <a:bodyPr/>
          <a:lstStyle/>
          <a:p>
            <a:r>
              <a:rPr lang="ru-RU" dirty="0" smtClean="0"/>
              <a:t>4</a:t>
            </a:r>
            <a:endParaRPr lang="ru-RU" dirty="0"/>
          </a:p>
        </p:txBody>
      </p:sp>
      <p:sp>
        <p:nvSpPr>
          <p:cNvPr id="11" name="Подзаголовок 2"/>
          <p:cNvSpPr txBox="1">
            <a:spLocks/>
          </p:cNvSpPr>
          <p:nvPr/>
        </p:nvSpPr>
        <p:spPr>
          <a:xfrm>
            <a:off x="682040" y="1536560"/>
            <a:ext cx="4833703" cy="2907056"/>
          </a:xfrm>
          <a:prstGeom prst="rect">
            <a:avLst/>
          </a:prstGeom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500" kern="1200" baseline="0">
                <a:solidFill>
                  <a:srgbClr val="22357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 sz="1600" b="1" dirty="0" smtClean="0"/>
          </a:p>
          <a:p>
            <a:pPr marL="285750" indent="-285750" algn="ctr">
              <a:buFontTx/>
              <a:buChar char="-"/>
            </a:pPr>
            <a:endParaRPr lang="ru-RU" sz="13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285750" indent="-285750" algn="ctr">
              <a:buFontTx/>
              <a:buChar char="-"/>
            </a:pPr>
            <a:endParaRPr lang="ru-RU" sz="1300" dirty="0">
              <a:solidFill>
                <a:schemeClr val="accent1">
                  <a:lumMod val="50000"/>
                </a:schemeClr>
              </a:solidFill>
            </a:endParaRPr>
          </a:p>
          <a:p>
            <a:pPr marL="285750" indent="-285750" algn="ctr">
              <a:buFontTx/>
              <a:buChar char="-"/>
            </a:pPr>
            <a:endParaRPr lang="ru-RU" sz="13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285750" indent="-285750" algn="ctr">
              <a:buFontTx/>
              <a:buChar char="-"/>
            </a:pPr>
            <a:endParaRPr lang="ru-RU" sz="13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285750" indent="-285750" algn="ctr">
              <a:buFontTx/>
              <a:buChar char="-"/>
            </a:pP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Прием заявления о постановке на учет в налоговом органе и выдача выписки из реестра налогоплательщиков, содержащей сведения о постановке его на учет в налоговом органе</a:t>
            </a:r>
          </a:p>
          <a:p>
            <a:pPr marL="285750" indent="-285750" algn="ctr">
              <a:buFontTx/>
              <a:buChar char="-"/>
            </a:pPr>
            <a:endParaRPr lang="ru-RU" sz="1600" dirty="0" smtClean="0"/>
          </a:p>
          <a:p>
            <a:pPr algn="ctr"/>
            <a:endParaRPr lang="ru-RU" dirty="0"/>
          </a:p>
        </p:txBody>
      </p:sp>
      <p:sp>
        <p:nvSpPr>
          <p:cNvPr id="12" name="Подзаголовок 2"/>
          <p:cNvSpPr txBox="1">
            <a:spLocks/>
          </p:cNvSpPr>
          <p:nvPr/>
        </p:nvSpPr>
        <p:spPr>
          <a:xfrm>
            <a:off x="6200997" y="1291456"/>
            <a:ext cx="4880005" cy="5206996"/>
          </a:xfrm>
          <a:prstGeom prst="rect">
            <a:avLst/>
          </a:prstGeom>
          <a:solidFill>
            <a:schemeClr val="bg1"/>
          </a:solidFill>
          <a:ln>
            <a:solidFill>
              <a:srgbClr val="002060"/>
            </a:solidFill>
          </a:ln>
        </p:spPr>
        <p:txBody>
          <a:bodyPr vert="horz" lIns="91440" tIns="45720" rIns="91440" bIns="45720" rtlCol="0">
            <a:normAutofit fontScale="92500" lnSpcReduction="1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500" kern="1200" baseline="0">
                <a:solidFill>
                  <a:srgbClr val="22357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 sz="1600" b="1" dirty="0" smtClean="0">
              <a:solidFill>
                <a:srgbClr val="C00000"/>
              </a:solidFill>
            </a:endParaRPr>
          </a:p>
          <a:p>
            <a:pPr algn="ctr"/>
            <a:r>
              <a:rPr lang="ru-RU" sz="1600" b="1" dirty="0" smtClean="0">
                <a:solidFill>
                  <a:srgbClr val="C00000"/>
                </a:solidFill>
              </a:rPr>
              <a:t>Работа с налогами и декларациями:</a:t>
            </a:r>
          </a:p>
          <a:p>
            <a:pPr marL="285750" indent="-285750" algn="ctr">
              <a:buFontTx/>
              <a:buChar char="-"/>
            </a:pPr>
            <a:endParaRPr lang="ru-RU" dirty="0" smtClean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ctr">
              <a:buFontTx/>
              <a:buChar char="-"/>
            </a:pPr>
            <a:endParaRPr lang="ru-RU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ctr">
              <a:buFontTx/>
              <a:buChar char="-"/>
            </a:pPr>
            <a:endParaRPr lang="ru-RU" dirty="0" smtClean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ctr">
              <a:buFontTx/>
              <a:buChar char="-"/>
            </a:pPr>
            <a:endParaRPr lang="ru-RU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ctr">
              <a:buFontTx/>
              <a:buChar char="-"/>
            </a:pP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Прием налоговых деклараций по форме 3-НДФЛ на бумажном носителе</a:t>
            </a:r>
          </a:p>
          <a:p>
            <a:pPr marL="285750" indent="-285750" algn="ctr">
              <a:buFontTx/>
              <a:buChar char="-"/>
            </a:pP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Информирование физических лиц о начислениях   налогов, сборов, пеней, штрафов, процентов с истекшим сроком уплаты (задолженности)</a:t>
            </a:r>
          </a:p>
          <a:p>
            <a:pPr marL="285750" indent="-285750" algn="ctr">
              <a:buFontTx/>
              <a:buChar char="-"/>
            </a:pP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Прием заявления физического лица о получении налогового уведомления лично под расписку через МФЦ</a:t>
            </a:r>
          </a:p>
          <a:p>
            <a:pPr marL="285750" indent="-285750" algn="ctr">
              <a:buFontTx/>
              <a:buChar char="-"/>
            </a:pP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Прием заявления о предоставлении налогоплательщиком налоговому органу адреса для направления по почте документов</a:t>
            </a:r>
          </a:p>
          <a:p>
            <a:pPr marL="285750" indent="-285750" algn="ctr">
              <a:buFontTx/>
              <a:buChar char="-"/>
            </a:pP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Прием согласия налогоплательщика на информирование о наличии недоимки или задолженности по пеням, штрафам, процентам</a:t>
            </a:r>
          </a:p>
          <a:p>
            <a:pPr marL="285750" indent="-285750" algn="ctr">
              <a:buFontTx/>
              <a:buChar char="-"/>
            </a:pPr>
            <a:endParaRPr lang="ru-RU" sz="1600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dirty="0"/>
          </a:p>
        </p:txBody>
      </p:sp>
      <p:sp>
        <p:nvSpPr>
          <p:cNvPr id="6" name="Подзаголовок 2"/>
          <p:cNvSpPr txBox="1">
            <a:spLocks/>
          </p:cNvSpPr>
          <p:nvPr/>
        </p:nvSpPr>
        <p:spPr>
          <a:xfrm>
            <a:off x="682041" y="1273701"/>
            <a:ext cx="4833702" cy="1634091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500" kern="1200" baseline="0">
                <a:solidFill>
                  <a:srgbClr val="22357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 sz="1600" b="1" dirty="0" smtClean="0"/>
          </a:p>
          <a:p>
            <a:r>
              <a:rPr lang="ru-RU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Постановка на учет</a:t>
            </a:r>
          </a:p>
          <a:p>
            <a:r>
              <a:rPr lang="ru-RU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и документы:</a:t>
            </a:r>
          </a:p>
          <a:p>
            <a:pPr marL="285750" indent="-285750" algn="ctr">
              <a:buFontTx/>
              <a:buChar char="-"/>
            </a:pPr>
            <a:endParaRPr lang="ru-RU" sz="13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endParaRPr lang="ru-RU" dirty="0"/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6200995" y="1273701"/>
            <a:ext cx="4880007" cy="1616335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500" kern="1200" baseline="0">
                <a:solidFill>
                  <a:srgbClr val="22357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sz="1600" b="1" dirty="0" smtClean="0"/>
          </a:p>
          <a:p>
            <a:r>
              <a:rPr lang="ru-RU" sz="1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Налоги и </a:t>
            </a:r>
          </a:p>
          <a:p>
            <a:r>
              <a:rPr lang="ru-RU" sz="1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декларации:</a:t>
            </a:r>
          </a:p>
          <a:p>
            <a:pPr marL="285750" indent="-285750">
              <a:buFontTx/>
              <a:buChar char="-"/>
            </a:pPr>
            <a:endParaRPr lang="ru-RU" sz="1300" dirty="0" smtClean="0">
              <a:solidFill>
                <a:schemeClr val="accent1">
                  <a:lumMod val="50000"/>
                </a:schemeClr>
              </a:solidFill>
            </a:endParaRPr>
          </a:p>
          <a:p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4735" y="1291456"/>
            <a:ext cx="2426267" cy="1598580"/>
          </a:xfrm>
          <a:prstGeom prst="rect">
            <a:avLst/>
          </a:prstGeom>
          <a:ln>
            <a:solidFill>
              <a:schemeClr val="tx2">
                <a:lumMod val="75000"/>
              </a:schemeClr>
            </a:solidFill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2490" y="1291456"/>
            <a:ext cx="2593254" cy="1616337"/>
          </a:xfrm>
          <a:prstGeom prst="rect">
            <a:avLst/>
          </a:prstGeom>
          <a:ln>
            <a:solidFill>
              <a:schemeClr val="tx2">
                <a:lumMod val="75000"/>
              </a:schemeClr>
            </a:solidFill>
          </a:ln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658628"/>
            <a:ext cx="2146434" cy="2454646"/>
          </a:xfrm>
          <a:prstGeom prst="rect">
            <a:avLst/>
          </a:prstGeom>
          <a:effectLst>
            <a:softEdge rad="330200"/>
          </a:effectLst>
        </p:spPr>
      </p:pic>
    </p:spTree>
    <p:extLst>
      <p:ext uri="{BB962C8B-B14F-4D97-AF65-F5344CB8AC3E}">
        <p14:creationId xmlns:p14="http://schemas.microsoft.com/office/powerpoint/2010/main" val="3920481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77572" y="389376"/>
            <a:ext cx="9949543" cy="638122"/>
          </a:xfrm>
        </p:spPr>
        <p:txBody>
          <a:bodyPr>
            <a:normAutofit/>
          </a:bodyPr>
          <a:lstStyle/>
          <a:p>
            <a:pPr algn="ctr"/>
            <a:r>
              <a:rPr lang="ru-RU" sz="2800" dirty="0" smtClean="0"/>
              <a:t>ЧТО ВАЖНО ЗНАТЬ</a:t>
            </a:r>
            <a:endParaRPr lang="ru-RU" sz="2800" dirty="0"/>
          </a:p>
        </p:txBody>
      </p:sp>
      <p:sp>
        <p:nvSpPr>
          <p:cNvPr id="7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11699451" y="6361413"/>
            <a:ext cx="271866" cy="365125"/>
          </a:xfrm>
        </p:spPr>
        <p:txBody>
          <a:bodyPr/>
          <a:lstStyle/>
          <a:p>
            <a:r>
              <a:rPr lang="ru-RU" dirty="0" smtClean="0"/>
              <a:t>7</a:t>
            </a:r>
            <a:endParaRPr lang="ru-RU" dirty="0"/>
          </a:p>
        </p:txBody>
      </p:sp>
      <p:sp>
        <p:nvSpPr>
          <p:cNvPr id="6" name="Подзаголовок 2"/>
          <p:cNvSpPr txBox="1">
            <a:spLocks/>
          </p:cNvSpPr>
          <p:nvPr/>
        </p:nvSpPr>
        <p:spPr>
          <a:xfrm>
            <a:off x="1588167" y="1143000"/>
            <a:ext cx="9038947" cy="57150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500" kern="1200" baseline="0">
                <a:solidFill>
                  <a:srgbClr val="22357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-   </a:t>
            </a:r>
            <a:r>
              <a:rPr lang="ru-RU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Электронный документооборот</a:t>
            </a:r>
            <a:r>
              <a:rPr lang="ru-RU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- сотрудник МФЦ принимает бумажные документы, проверяет их, переводит в электронный вид (сканирует в PDF/TIFF), подписывает своей усиленной квалифицированной электронной подписью (УКЭП) и передаёт в налоговый орган через систему межведомственного электронного взаимодействия (СМЭВ). После рассмотрения налоговый орган возвращает результат (например, справку или акт сверки) в МФЦ, а сотрудник передаёт его заявителю. Это ускоряет процесс и снижает нагрузку на граждан. </a:t>
            </a:r>
          </a:p>
          <a:p>
            <a:pPr algn="just"/>
            <a:r>
              <a:rPr lang="ru-RU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Растет уровень электронного взаимодействия – в 2024 году 23% запросов поступили в электронном виде, за 2025 год – 38,2%.</a:t>
            </a:r>
          </a:p>
          <a:p>
            <a:pPr marL="285750" indent="-285750" algn="just">
              <a:buFontTx/>
              <a:buChar char="-"/>
            </a:pPr>
            <a:r>
              <a:rPr lang="ru-RU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Доступность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 -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ru-RU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153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структурных подразделения МФЦ оказывают государственные услуги на территории Липецкой области.</a:t>
            </a:r>
          </a:p>
          <a:p>
            <a:pPr marL="285750" indent="-285750" algn="just">
              <a:buFontTx/>
              <a:buChar char="-"/>
            </a:pPr>
            <a:r>
              <a:rPr lang="ru-RU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Экономия времени 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 не нужно ездить в различные ведомства.</a:t>
            </a:r>
          </a:p>
          <a:p>
            <a:pPr marL="285750" indent="-285750" algn="just">
              <a:buFontTx/>
              <a:buChar char="-"/>
            </a:pPr>
            <a:r>
              <a:rPr lang="ru-RU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Консультации</a:t>
            </a:r>
            <a:r>
              <a:rPr lang="ru-RU" i="1" dirty="0" smtClean="0">
                <a:latin typeface="Arial" panose="020B0604020202020204" pitchFamily="34" charset="0"/>
                <a:cs typeface="Arial" panose="020B0604020202020204" pitchFamily="34" charset="0"/>
              </a:rPr>
              <a:t> -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 в офисах работают специалисты, которые помогут разобраться с документами. </a:t>
            </a:r>
          </a:p>
          <a:p>
            <a:pPr marL="285750" indent="-285750" algn="just">
              <a:buFontTx/>
              <a:buChar char="-"/>
            </a:pPr>
            <a:r>
              <a:rPr lang="ru-RU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Сроки оказания услуг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 -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стоит учитывать, что МФЦ выступает посредником. Документы передаются в налоговый орган, поэтому срок получения результата может быть чуть дольше, чем при прямом обращении в ФНС.</a:t>
            </a:r>
          </a:p>
          <a:p>
            <a:pPr marL="285750" indent="-285750" algn="just">
              <a:buFontTx/>
              <a:buChar char="-"/>
            </a:pPr>
            <a:r>
              <a:rPr lang="ru-RU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Необходимые документы 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для большинства операций достаточно паспорта, однако в ряде случаев (например, при подаче декларации 3-НДФЛ или регистрации бизнеса) могут потребоваться дополнительные подтверждающие бумаги или заполненные формы. Рекомендуется заранее уточнить актуальный перечень на сайте конкретного МФЦ или по телефону горячей линии.</a:t>
            </a:r>
          </a:p>
          <a:p>
            <a:pPr marL="285750" indent="-285750" algn="just">
              <a:buFontTx/>
              <a:buChar char="-"/>
            </a:pPr>
            <a:r>
              <a:rPr lang="ru-RU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Ограничения</a:t>
            </a:r>
            <a:r>
              <a:rPr lang="ru-RU" i="1" dirty="0" smtClean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некоторые специфические услуги, требующие глубокой камеральной проверки или личного присутствия инспектора для дачи пояснений, по-прежнему оказываются исключительно в отделениях ФНС</a:t>
            </a:r>
          </a:p>
          <a:p>
            <a:pPr marL="285750" indent="-285750" algn="just">
              <a:buFontTx/>
              <a:buChar char="-"/>
            </a:pPr>
            <a:endParaRPr lang="ru-RU" dirty="0" smtClean="0"/>
          </a:p>
          <a:p>
            <a:pPr marL="285750" indent="-285750" algn="just">
              <a:buFontTx/>
              <a:buChar char="-"/>
            </a:pPr>
            <a:endParaRPr lang="ru-RU" sz="1600" b="1" dirty="0" smtClean="0"/>
          </a:p>
          <a:p>
            <a:pPr marL="285750" indent="-285750" algn="just">
              <a:buFontTx/>
              <a:buChar char="-"/>
            </a:pPr>
            <a:endParaRPr lang="ru-RU" sz="1600" b="1" dirty="0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6294" y="1645919"/>
            <a:ext cx="4504362" cy="450436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18856"/>
            <a:ext cx="2146434" cy="2454646"/>
          </a:xfrm>
          <a:prstGeom prst="rect">
            <a:avLst/>
          </a:prstGeom>
          <a:effectLst>
            <a:softEdge rad="330200"/>
          </a:effectLst>
        </p:spPr>
      </p:pic>
    </p:spTree>
    <p:extLst>
      <p:ext uri="{BB962C8B-B14F-4D97-AF65-F5344CB8AC3E}">
        <p14:creationId xmlns:p14="http://schemas.microsoft.com/office/powerpoint/2010/main" val="1403628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31371" y="507160"/>
            <a:ext cx="9949543" cy="1055189"/>
          </a:xfrm>
        </p:spPr>
        <p:txBody>
          <a:bodyPr>
            <a:normAutofit/>
          </a:bodyPr>
          <a:lstStyle/>
          <a:p>
            <a:pPr algn="ctr"/>
            <a:r>
              <a:rPr lang="ru-RU" sz="2800" dirty="0" smtClean="0"/>
              <a:t>Структура оказанных услуг</a:t>
            </a:r>
            <a:endParaRPr lang="ru-RU" sz="28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11684210" y="6294400"/>
            <a:ext cx="376245" cy="365125"/>
          </a:xfrm>
        </p:spPr>
        <p:txBody>
          <a:bodyPr/>
          <a:lstStyle/>
          <a:p>
            <a:r>
              <a:rPr lang="ru-RU" dirty="0" smtClean="0"/>
              <a:t>8</a:t>
            </a:r>
            <a:endParaRPr lang="ru-RU" dirty="0"/>
          </a:p>
        </p:txBody>
      </p:sp>
      <p:graphicFrame>
        <p:nvGraphicFramePr>
          <p:cNvPr id="18" name="Диаграмма 17"/>
          <p:cNvGraphicFramePr/>
          <p:nvPr>
            <p:extLst>
              <p:ext uri="{D42A27DB-BD31-4B8C-83A1-F6EECF244321}">
                <p14:modId xmlns:p14="http://schemas.microsoft.com/office/powerpoint/2010/main" val="3669563541"/>
              </p:ext>
            </p:extLst>
          </p:nvPr>
        </p:nvGraphicFramePr>
        <p:xfrm>
          <a:off x="-56079" y="1034754"/>
          <a:ext cx="12248079" cy="58810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9" name="Номер слайда 3"/>
          <p:cNvSpPr txBox="1">
            <a:spLocks/>
          </p:cNvSpPr>
          <p:nvPr/>
        </p:nvSpPr>
        <p:spPr>
          <a:xfrm>
            <a:off x="6461723" y="1601898"/>
            <a:ext cx="844062" cy="5175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 baseline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000" b="1" dirty="0" smtClean="0">
                <a:solidFill>
                  <a:srgbClr val="C00000"/>
                </a:solidFill>
              </a:rPr>
              <a:t>48,8%</a:t>
            </a:r>
            <a:endParaRPr lang="ru-RU" sz="2000" b="1" dirty="0">
              <a:solidFill>
                <a:srgbClr val="C00000"/>
              </a:solidFill>
            </a:endParaRPr>
          </a:p>
        </p:txBody>
      </p:sp>
      <p:sp>
        <p:nvSpPr>
          <p:cNvPr id="20" name="Номер слайда 3"/>
          <p:cNvSpPr txBox="1">
            <a:spLocks/>
          </p:cNvSpPr>
          <p:nvPr/>
        </p:nvSpPr>
        <p:spPr>
          <a:xfrm>
            <a:off x="5937473" y="3178734"/>
            <a:ext cx="844062" cy="5175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 baseline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000" b="1" dirty="0" smtClean="0">
                <a:solidFill>
                  <a:srgbClr val="C00000"/>
                </a:solidFill>
              </a:rPr>
              <a:t>24%</a:t>
            </a:r>
            <a:endParaRPr lang="ru-RU" sz="2000" b="1" dirty="0">
              <a:solidFill>
                <a:srgbClr val="C00000"/>
              </a:solidFill>
            </a:endParaRPr>
          </a:p>
        </p:txBody>
      </p:sp>
      <p:sp>
        <p:nvSpPr>
          <p:cNvPr id="21" name="Номер слайда 3"/>
          <p:cNvSpPr txBox="1">
            <a:spLocks/>
          </p:cNvSpPr>
          <p:nvPr/>
        </p:nvSpPr>
        <p:spPr>
          <a:xfrm>
            <a:off x="3298215" y="1960845"/>
            <a:ext cx="844062" cy="5175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 baseline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000" b="1" dirty="0" smtClean="0">
                <a:solidFill>
                  <a:srgbClr val="C00000"/>
                </a:solidFill>
              </a:rPr>
              <a:t>14,3%</a:t>
            </a:r>
            <a:endParaRPr lang="ru-RU" sz="2000" b="1" dirty="0">
              <a:solidFill>
                <a:srgbClr val="C00000"/>
              </a:solidFill>
            </a:endParaRPr>
          </a:p>
        </p:txBody>
      </p:sp>
      <p:sp>
        <p:nvSpPr>
          <p:cNvPr id="22" name="Номер слайда 3"/>
          <p:cNvSpPr txBox="1">
            <a:spLocks/>
          </p:cNvSpPr>
          <p:nvPr/>
        </p:nvSpPr>
        <p:spPr>
          <a:xfrm>
            <a:off x="3057584" y="2816074"/>
            <a:ext cx="844062" cy="5175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 baseline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000" b="1" dirty="0" smtClean="0">
                <a:solidFill>
                  <a:srgbClr val="C00000"/>
                </a:solidFill>
              </a:rPr>
              <a:t>9,2%</a:t>
            </a:r>
            <a:endParaRPr lang="ru-RU" sz="2000" b="1" dirty="0">
              <a:solidFill>
                <a:srgbClr val="C00000"/>
              </a:solidFill>
            </a:endParaRPr>
          </a:p>
        </p:txBody>
      </p:sp>
      <p:sp>
        <p:nvSpPr>
          <p:cNvPr id="23" name="Номер слайда 3"/>
          <p:cNvSpPr txBox="1">
            <a:spLocks/>
          </p:cNvSpPr>
          <p:nvPr/>
        </p:nvSpPr>
        <p:spPr>
          <a:xfrm>
            <a:off x="3720246" y="3214570"/>
            <a:ext cx="844062" cy="5175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 baseline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000" b="1" dirty="0" smtClean="0">
                <a:solidFill>
                  <a:srgbClr val="C00000"/>
                </a:solidFill>
              </a:rPr>
              <a:t>3,6%</a:t>
            </a:r>
            <a:endParaRPr lang="ru-RU" sz="2000" b="1" dirty="0">
              <a:solidFill>
                <a:srgbClr val="C00000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629" y="4600876"/>
            <a:ext cx="2146434" cy="2454646"/>
          </a:xfrm>
          <a:prstGeom prst="rect">
            <a:avLst/>
          </a:prstGeom>
          <a:effectLst>
            <a:softEdge rad="330200"/>
          </a:effectLst>
        </p:spPr>
      </p:pic>
    </p:spTree>
    <p:extLst>
      <p:ext uri="{BB962C8B-B14F-4D97-AF65-F5344CB8AC3E}">
        <p14:creationId xmlns:p14="http://schemas.microsoft.com/office/powerpoint/2010/main" val="2895178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нтеграл">
  <a:themeElements>
    <a:clrScheme name="Интеграл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B9F25"/>
      </a:hlink>
      <a:folHlink>
        <a:srgbClr val="B26B02"/>
      </a:folHlink>
    </a:clrScheme>
    <a:fontScheme name="Интеграл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Интеграл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682D6EBE-8D36-4FF2-9DB3-F3D8D7B6715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Стандартная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2238</TotalTime>
  <Words>792</Words>
  <Application>Microsoft Office PowerPoint</Application>
  <PresentationFormat>Широкоэкранный</PresentationFormat>
  <Paragraphs>196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8" baseType="lpstr">
      <vt:lpstr>Aptos</vt:lpstr>
      <vt:lpstr>Arial</vt:lpstr>
      <vt:lpstr>Calibri</vt:lpstr>
      <vt:lpstr>Tw Cen MT</vt:lpstr>
      <vt:lpstr>Tw Cen MT Condensed</vt:lpstr>
      <vt:lpstr>Wingdings 3</vt:lpstr>
      <vt:lpstr>Интеграл</vt:lpstr>
      <vt:lpstr>Презентация PowerPoint</vt:lpstr>
      <vt:lpstr>СПОСОБЫ ПОЛУЧЕНИЯ  ГОСУДАРСТВЕННЫХ УСЛУГ</vt:lpstr>
      <vt:lpstr>КОЛИЧЕСТВО НАИМЕНОВАНИЙ УСЛУГ  НАЛОГОВОЙ СЛУЖБЫ</vt:lpstr>
      <vt:lpstr>КОЛИЧЕСТВО ПРЕДОСТАВЛЕННЫХ УСЛУГ НАЛОГОВОЙ СЛУЖБЫ</vt:lpstr>
      <vt:lpstr>ГОСУДАРСТВЕННЫЕ УСЛУГИ НАЛОГОВОЙ СЛУЖБЫ</vt:lpstr>
      <vt:lpstr>ГОСУДАРСТВЕННЫЕ УСЛУГИ НАЛОГОВОЙ СЛУЖБЫ</vt:lpstr>
      <vt:lpstr>ГОСУДАРСТВЕННЫЕ УСЛУГИ НАЛОГОВОЙ СЛУЖБЫ</vt:lpstr>
      <vt:lpstr>ЧТО ВАЖНО ЗНАТЬ</vt:lpstr>
      <vt:lpstr>Структура оказанных услуг</vt:lpstr>
      <vt:lpstr>Контроль качества ОКАЗЫВАЕМЫХ УСЛУГ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Анастасия Гаврикова</dc:creator>
  <cp:lastModifiedBy>Орехова Элеонора Викторовна</cp:lastModifiedBy>
  <cp:revision>154</cp:revision>
  <dcterms:created xsi:type="dcterms:W3CDTF">2025-05-13T09:24:29Z</dcterms:created>
  <dcterms:modified xsi:type="dcterms:W3CDTF">2026-07-23T14:10:41Z</dcterms:modified>
</cp:coreProperties>
</file>